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bookmarkIdSeed="3">
  <p:sldMasterIdLst>
    <p:sldMasterId id="2147483648" r:id="rId1"/>
    <p:sldMasterId id="2147483660" r:id="rId2"/>
  </p:sldMasterIdLst>
  <p:notesMasterIdLst>
    <p:notesMasterId r:id="rId103"/>
  </p:notesMasterIdLst>
  <p:sldIdLst>
    <p:sldId id="415" r:id="rId3"/>
    <p:sldId id="269" r:id="rId4"/>
    <p:sldId id="258" r:id="rId5"/>
    <p:sldId id="308" r:id="rId6"/>
    <p:sldId id="309" r:id="rId7"/>
    <p:sldId id="310" r:id="rId8"/>
    <p:sldId id="382" r:id="rId9"/>
    <p:sldId id="414" r:id="rId10"/>
    <p:sldId id="311" r:id="rId11"/>
    <p:sldId id="312" r:id="rId12"/>
    <p:sldId id="384" r:id="rId13"/>
    <p:sldId id="383" r:id="rId14"/>
    <p:sldId id="313" r:id="rId15"/>
    <p:sldId id="314" r:id="rId16"/>
    <p:sldId id="315" r:id="rId17"/>
    <p:sldId id="316" r:id="rId18"/>
    <p:sldId id="317" r:id="rId19"/>
    <p:sldId id="318" r:id="rId20"/>
    <p:sldId id="319" r:id="rId21"/>
    <p:sldId id="320" r:id="rId22"/>
    <p:sldId id="321" r:id="rId23"/>
    <p:sldId id="385" r:id="rId24"/>
    <p:sldId id="322" r:id="rId25"/>
    <p:sldId id="323" r:id="rId26"/>
    <p:sldId id="325" r:id="rId27"/>
    <p:sldId id="324" r:id="rId28"/>
    <p:sldId id="326" r:id="rId29"/>
    <p:sldId id="327" r:id="rId30"/>
    <p:sldId id="387" r:id="rId31"/>
    <p:sldId id="328" r:id="rId32"/>
    <p:sldId id="329" r:id="rId33"/>
    <p:sldId id="330" r:id="rId34"/>
    <p:sldId id="331" r:id="rId35"/>
    <p:sldId id="332" r:id="rId36"/>
    <p:sldId id="333" r:id="rId37"/>
    <p:sldId id="334" r:id="rId38"/>
    <p:sldId id="335" r:id="rId39"/>
    <p:sldId id="336" r:id="rId40"/>
    <p:sldId id="388" r:id="rId41"/>
    <p:sldId id="337" r:id="rId42"/>
    <p:sldId id="389" r:id="rId43"/>
    <p:sldId id="390" r:id="rId44"/>
    <p:sldId id="391" r:id="rId45"/>
    <p:sldId id="338" r:id="rId46"/>
    <p:sldId id="339" r:id="rId47"/>
    <p:sldId id="393" r:id="rId48"/>
    <p:sldId id="340" r:id="rId49"/>
    <p:sldId id="394" r:id="rId50"/>
    <p:sldId id="396" r:id="rId51"/>
    <p:sldId id="341" r:id="rId52"/>
    <p:sldId id="395" r:id="rId53"/>
    <p:sldId id="342" r:id="rId54"/>
    <p:sldId id="343" r:id="rId55"/>
    <p:sldId id="344" r:id="rId56"/>
    <p:sldId id="345" r:id="rId57"/>
    <p:sldId id="346" r:id="rId58"/>
    <p:sldId id="407" r:id="rId59"/>
    <p:sldId id="397" r:id="rId60"/>
    <p:sldId id="347" r:id="rId61"/>
    <p:sldId id="348" r:id="rId62"/>
    <p:sldId id="399" r:id="rId63"/>
    <p:sldId id="349" r:id="rId64"/>
    <p:sldId id="350" r:id="rId65"/>
    <p:sldId id="351" r:id="rId66"/>
    <p:sldId id="352" r:id="rId67"/>
    <p:sldId id="353" r:id="rId68"/>
    <p:sldId id="354" r:id="rId69"/>
    <p:sldId id="355" r:id="rId70"/>
    <p:sldId id="356" r:id="rId71"/>
    <p:sldId id="357" r:id="rId72"/>
    <p:sldId id="358" r:id="rId73"/>
    <p:sldId id="359" r:id="rId74"/>
    <p:sldId id="360" r:id="rId75"/>
    <p:sldId id="361" r:id="rId76"/>
    <p:sldId id="408" r:id="rId77"/>
    <p:sldId id="409" r:id="rId78"/>
    <p:sldId id="410" r:id="rId79"/>
    <p:sldId id="362" r:id="rId80"/>
    <p:sldId id="363" r:id="rId81"/>
    <p:sldId id="364" r:id="rId82"/>
    <p:sldId id="366" r:id="rId83"/>
    <p:sldId id="367" r:id="rId84"/>
    <p:sldId id="368" r:id="rId85"/>
    <p:sldId id="412" r:id="rId86"/>
    <p:sldId id="413" r:id="rId87"/>
    <p:sldId id="411" r:id="rId88"/>
    <p:sldId id="400" r:id="rId89"/>
    <p:sldId id="401" r:id="rId90"/>
    <p:sldId id="369" r:id="rId91"/>
    <p:sldId id="372" r:id="rId92"/>
    <p:sldId id="371" r:id="rId93"/>
    <p:sldId id="373" r:id="rId94"/>
    <p:sldId id="374" r:id="rId95"/>
    <p:sldId id="375" r:id="rId96"/>
    <p:sldId id="377" r:id="rId97"/>
    <p:sldId id="376" r:id="rId98"/>
    <p:sldId id="378" r:id="rId99"/>
    <p:sldId id="379" r:id="rId100"/>
    <p:sldId id="380" r:id="rId101"/>
    <p:sldId id="406" r:id="rId102"/>
  </p:sldIdLst>
  <p:sldSz cx="9144000" cy="6858000" type="screen4x3"/>
  <p:notesSz cx="6858000" cy="9144000"/>
  <p:custDataLst>
    <p:tags r:id="rId10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F4FF"/>
    <a:srgbClr val="CCFFFF"/>
    <a:srgbClr val="F5A6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3652" autoAdjust="0"/>
  </p:normalViewPr>
  <p:slideViewPr>
    <p:cSldViewPr snapToGrid="0" showGuides="1">
      <p:cViewPr varScale="1">
        <p:scale>
          <a:sx n="85" d="100"/>
          <a:sy n="85" d="100"/>
        </p:scale>
        <p:origin x="1032" y="8"/>
      </p:cViewPr>
      <p:guideLst>
        <p:guide orient="horz" pos="2160"/>
        <p:guide pos="384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07" Type="http://schemas.openxmlformats.org/officeDocument/2006/relationships/theme" Target="theme/theme1.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notesMaster" Target="notesMasters/notesMaster1.xml"/><Relationship Id="rId108"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tags" Target="tags/tag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s>
</file>

<file path=ppt/media/image1.jpe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2.png>
</file>

<file path=ppt/media/image21.png>
</file>

<file path=ppt/media/image23.png>
</file>

<file path=ppt/media/image240.png>
</file>

<file path=ppt/media/image25.png>
</file>

<file path=ppt/media/image26.png>
</file>

<file path=ppt/media/image27.png>
</file>

<file path=ppt/media/image28.png>
</file>

<file path=ppt/media/image280.png>
</file>

<file path=ppt/media/image29.png>
</file>

<file path=ppt/media/image290.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1.png>
</file>

<file path=ppt/media/image42.png>
</file>

<file path=ppt/media/image43.png>
</file>

<file path=ppt/media/image44.png>
</file>

<file path=ppt/media/image45.png>
</file>

<file path=ppt/media/image450.png>
</file>

<file path=ppt/media/image46.png>
</file>

<file path=ppt/media/image48.png>
</file>

<file path=ppt/media/image480.png>
</file>

<file path=ppt/media/image49.png>
</file>

<file path=ppt/media/image50.png>
</file>

<file path=ppt/media/image51.png>
</file>

<file path=ppt/media/image52.png>
</file>

<file path=ppt/media/image520.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00.png>
</file>

<file path=ppt/media/image61.png>
</file>

<file path=ppt/media/image62.png>
</file>

<file path=ppt/media/image620.png>
</file>

<file path=ppt/media/image63.png>
</file>

<file path=ppt/media/image64.png>
</file>

<file path=ppt/media/image65.png>
</file>

<file path=ppt/media/image650.png>
</file>

<file path=ppt/media/image66.png>
</file>

<file path=ppt/media/image660.png>
</file>

<file path=ppt/media/image67.png>
</file>

<file path=ppt/media/image670.png>
</file>

<file path=ppt/media/image68.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BB0B0A-7FB2-412B-859F-EC3A8F9B9D13}" type="datetimeFigureOut">
              <a:rPr lang="zh-CN" altLang="en-US" smtClean="0"/>
              <a:t>2024/6/19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F3F2CE-909D-4581-8BA8-8DCD318820E5}" type="slidenum">
              <a:rPr lang="zh-CN" altLang="en-US" smtClean="0"/>
              <a:t>‹#›</a:t>
            </a:fld>
            <a:endParaRPr lang="zh-CN" altLang="en-US"/>
          </a:p>
        </p:txBody>
      </p:sp>
    </p:spTree>
    <p:extLst>
      <p:ext uri="{BB962C8B-B14F-4D97-AF65-F5344CB8AC3E}">
        <p14:creationId xmlns:p14="http://schemas.microsoft.com/office/powerpoint/2010/main" val="1932029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41E0E0E2-7263-44C4-AAA9-733DBA7BD2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41E0E0E2-7263-44C4-AAA9-733DBA7BD2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41E0E0E2-7263-44C4-AAA9-733DBA7BD2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41E0E0E2-7263-44C4-AAA9-733DBA7BD2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41E0E0E2-7263-44C4-AAA9-733DBA7BD2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41E0E0E2-7263-44C4-AAA9-733DBA7BD2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41E0E0E2-7263-44C4-AAA9-733DBA7BD205}"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219200" rtl="0" eaLnBrk="1" fontAlgn="auto" latinLnBrk="0" hangingPunct="1">
              <a:lnSpc>
                <a:spcPct val="100000"/>
              </a:lnSpc>
              <a:spcBef>
                <a:spcPts val="0"/>
              </a:spcBef>
              <a:spcAft>
                <a:spcPts val="0"/>
              </a:spcAft>
              <a:buClrTx/>
              <a:buSzTx/>
              <a:buFontTx/>
              <a:buNone/>
              <a:defRPr/>
            </a:pPr>
            <a:fld id="{0E21FD59-C920-460C-B1C9-0346C59420B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cxnSp>
        <p:nvCxnSpPr>
          <p:cNvPr id="5" name="直接连接符 4"/>
          <p:cNvCxnSpPr/>
          <p:nvPr userDrawn="1"/>
        </p:nvCxnSpPr>
        <p:spPr>
          <a:xfrm>
            <a:off x="111095" y="693329"/>
            <a:ext cx="8930355" cy="0"/>
          </a:xfrm>
          <a:prstGeom prst="line">
            <a:avLst/>
          </a:prstGeom>
          <a:ln w="25400">
            <a:solidFill>
              <a:srgbClr val="F5A609"/>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74639"/>
            <a:ext cx="8229600" cy="1143000"/>
          </a:xfrm>
          <a:prstGeom prst="rect">
            <a:avLst/>
          </a:prstGeom>
        </p:spPr>
        <p:txBody>
          <a:bodyPr lIns="121963" tIns="60981" rIns="121963" bIns="60981"/>
          <a:lstStyle/>
          <a:p>
            <a:r>
              <a:rPr lang="zh-CN" altLang="en-US"/>
              <a:t>单击此处编辑母版标题样式</a:t>
            </a:r>
          </a:p>
        </p:txBody>
      </p:sp>
      <p:sp>
        <p:nvSpPr>
          <p:cNvPr id="3" name="日期占位符 2"/>
          <p:cNvSpPr>
            <a:spLocks noGrp="1"/>
          </p:cNvSpPr>
          <p:nvPr>
            <p:ph type="dt" sz="half" idx="10"/>
          </p:nvPr>
        </p:nvSpPr>
        <p:spPr>
          <a:xfrm>
            <a:off x="457200" y="6356351"/>
            <a:ext cx="2133600" cy="365125"/>
          </a:xfrm>
          <a:prstGeom prst="rect">
            <a:avLst/>
          </a:prstGeom>
        </p:spPr>
        <p:txBody>
          <a:bodyPr lIns="121963" tIns="60981" rIns="121963" bIns="60981"/>
          <a:lstStyle/>
          <a:p>
            <a:endParaRPr lang="zh-CN" altLang="en-US"/>
          </a:p>
        </p:txBody>
      </p:sp>
      <p:sp>
        <p:nvSpPr>
          <p:cNvPr id="4" name="页脚占位符 3"/>
          <p:cNvSpPr>
            <a:spLocks noGrp="1"/>
          </p:cNvSpPr>
          <p:nvPr>
            <p:ph type="ftr" sz="quarter" idx="11"/>
          </p:nvPr>
        </p:nvSpPr>
        <p:spPr>
          <a:xfrm>
            <a:off x="3124201" y="6356351"/>
            <a:ext cx="2895600" cy="365125"/>
          </a:xfrm>
          <a:prstGeom prst="rect">
            <a:avLst/>
          </a:prstGeom>
        </p:spPr>
        <p:txBody>
          <a:bodyPr lIns="121963" tIns="60981" rIns="121963" bIns="60981"/>
          <a:lstStyle/>
          <a:p>
            <a:endParaRPr lang="zh-CN" altLang="en-US"/>
          </a:p>
        </p:txBody>
      </p:sp>
      <p:sp>
        <p:nvSpPr>
          <p:cNvPr id="5" name="灯片编号占位符 4"/>
          <p:cNvSpPr>
            <a:spLocks noGrp="1"/>
          </p:cNvSpPr>
          <p:nvPr>
            <p:ph type="sldNum" sz="quarter" idx="12"/>
          </p:nvPr>
        </p:nvSpPr>
        <p:spPr>
          <a:xfrm>
            <a:off x="6553200" y="6356351"/>
            <a:ext cx="2133600" cy="365125"/>
          </a:xfrm>
          <a:prstGeom prst="rect">
            <a:avLst/>
          </a:prstGeom>
        </p:spPr>
        <p:txBody>
          <a:bodyPr lIns="121963" tIns="60981" rIns="121963" bIns="60981"/>
          <a:lstStyle/>
          <a:p>
            <a:fld id="{EB730883-2733-4EB0-9793-894FF9D50112}"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6356351"/>
            <a:ext cx="2133600" cy="365125"/>
          </a:xfrm>
          <a:prstGeom prst="rect">
            <a:avLst/>
          </a:prstGeom>
        </p:spPr>
        <p:txBody>
          <a:bodyPr lIns="121963" tIns="60981" rIns="121963" bIns="60981"/>
          <a:lstStyle/>
          <a:p>
            <a:endParaRPr lang="zh-CN" altLang="en-US"/>
          </a:p>
        </p:txBody>
      </p:sp>
      <p:sp>
        <p:nvSpPr>
          <p:cNvPr id="3" name="页脚占位符 2"/>
          <p:cNvSpPr>
            <a:spLocks noGrp="1"/>
          </p:cNvSpPr>
          <p:nvPr>
            <p:ph type="ftr" sz="quarter" idx="11"/>
          </p:nvPr>
        </p:nvSpPr>
        <p:spPr>
          <a:xfrm>
            <a:off x="3124201" y="6356351"/>
            <a:ext cx="2895600" cy="365125"/>
          </a:xfrm>
          <a:prstGeom prst="rect">
            <a:avLst/>
          </a:prstGeom>
        </p:spPr>
        <p:txBody>
          <a:bodyPr lIns="121963" tIns="60981" rIns="121963" bIns="60981"/>
          <a:lstStyle/>
          <a:p>
            <a:endParaRPr lang="zh-CN" altLang="en-US"/>
          </a:p>
        </p:txBody>
      </p:sp>
      <p:sp>
        <p:nvSpPr>
          <p:cNvPr id="4" name="灯片编号占位符 3"/>
          <p:cNvSpPr>
            <a:spLocks noGrp="1"/>
          </p:cNvSpPr>
          <p:nvPr>
            <p:ph type="sldNum" sz="quarter" idx="12"/>
          </p:nvPr>
        </p:nvSpPr>
        <p:spPr>
          <a:xfrm>
            <a:off x="6553200" y="6356351"/>
            <a:ext cx="2133600" cy="365125"/>
          </a:xfrm>
          <a:prstGeom prst="rect">
            <a:avLst/>
          </a:prstGeom>
        </p:spPr>
        <p:txBody>
          <a:bodyPr lIns="121963" tIns="60981" rIns="121963" bIns="60981"/>
          <a:lstStyle/>
          <a:p>
            <a:fld id="{EB730883-2733-4EB0-9793-894FF9D50112}"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73050"/>
            <a:ext cx="3008313" cy="1162051"/>
          </a:xfrm>
          <a:prstGeom prst="rect">
            <a:avLst/>
          </a:prstGeom>
        </p:spPr>
        <p:txBody>
          <a:bodyPr lIns="121963" tIns="60981" rIns="121963" bIns="60981" anchor="b"/>
          <a:lstStyle>
            <a:lvl1pPr algn="l">
              <a:defRPr sz="2700" b="1"/>
            </a:lvl1pPr>
          </a:lstStyle>
          <a:p>
            <a:r>
              <a:rPr lang="zh-CN" altLang="en-US"/>
              <a:t>单击此处编辑母版标题样式</a:t>
            </a:r>
          </a:p>
        </p:txBody>
      </p:sp>
      <p:sp>
        <p:nvSpPr>
          <p:cNvPr id="3" name="内容占位符 2"/>
          <p:cNvSpPr>
            <a:spLocks noGrp="1"/>
          </p:cNvSpPr>
          <p:nvPr>
            <p:ph idx="1"/>
          </p:nvPr>
        </p:nvSpPr>
        <p:spPr>
          <a:xfrm>
            <a:off x="3575050" y="273051"/>
            <a:ext cx="5111750" cy="5853114"/>
          </a:xfrm>
          <a:prstGeom prst="rect">
            <a:avLst/>
          </a:prstGeom>
        </p:spPr>
        <p:txBody>
          <a:bodyPr lIns="121963" tIns="60981" rIns="121963" bIns="60981"/>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2" y="1435103"/>
            <a:ext cx="3008313" cy="4691063"/>
          </a:xfrm>
          <a:prstGeom prst="rect">
            <a:avLst/>
          </a:prstGeom>
        </p:spPr>
        <p:txBody>
          <a:bodyPr lIns="121963" tIns="60981" rIns="121963" bIns="60981"/>
          <a:lstStyle>
            <a:lvl1pPr marL="0" indent="0">
              <a:buNone/>
              <a:defRPr sz="1900"/>
            </a:lvl1pPr>
            <a:lvl2pPr marL="609600" indent="0">
              <a:buNone/>
              <a:defRPr sz="1600"/>
            </a:lvl2pPr>
            <a:lvl3pPr marL="1219200" indent="0">
              <a:buNone/>
              <a:defRPr sz="1300"/>
            </a:lvl3pPr>
            <a:lvl4pPr marL="1828800"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457200" y="6356351"/>
            <a:ext cx="2133600" cy="365125"/>
          </a:xfrm>
          <a:prstGeom prst="rect">
            <a:avLst/>
          </a:prstGeom>
        </p:spPr>
        <p:txBody>
          <a:bodyPr lIns="121963" tIns="60981" rIns="121963" bIns="60981"/>
          <a:lstStyle/>
          <a:p>
            <a:endParaRPr lang="zh-CN" altLang="en-US"/>
          </a:p>
        </p:txBody>
      </p:sp>
      <p:sp>
        <p:nvSpPr>
          <p:cNvPr id="6" name="页脚占位符 5"/>
          <p:cNvSpPr>
            <a:spLocks noGrp="1"/>
          </p:cNvSpPr>
          <p:nvPr>
            <p:ph type="ftr" sz="quarter" idx="11"/>
          </p:nvPr>
        </p:nvSpPr>
        <p:spPr>
          <a:xfrm>
            <a:off x="3124201" y="6356351"/>
            <a:ext cx="2895600" cy="365125"/>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6553200" y="6356351"/>
            <a:ext cx="2133600" cy="365125"/>
          </a:xfrm>
          <a:prstGeom prst="rect">
            <a:avLst/>
          </a:prstGeom>
        </p:spPr>
        <p:txBody>
          <a:bodyPr lIns="121963" tIns="60981" rIns="121963" bIns="60981"/>
          <a:lstStyle/>
          <a:p>
            <a:fld id="{EB730883-2733-4EB0-9793-894FF9D50112}"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1"/>
            <a:ext cx="5486400" cy="566739"/>
          </a:xfrm>
          <a:prstGeom prst="rect">
            <a:avLst/>
          </a:prstGeom>
        </p:spPr>
        <p:txBody>
          <a:bodyPr lIns="121963" tIns="60981" rIns="121963" bIns="60981" anchor="b"/>
          <a:lstStyle>
            <a:lvl1pPr algn="l">
              <a:defRPr sz="27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a:prstGeom prst="rect">
            <a:avLst/>
          </a:prstGeom>
        </p:spPr>
        <p:txBody>
          <a:bodyPr lIns="121963" tIns="60981" rIns="121963" bIns="60981"/>
          <a:lstStyle>
            <a:lvl1pPr marL="0" indent="0">
              <a:buNone/>
              <a:defRPr sz="4300"/>
            </a:lvl1pPr>
            <a:lvl2pPr marL="609600" indent="0">
              <a:buNone/>
              <a:defRPr sz="3700"/>
            </a:lvl2pPr>
            <a:lvl3pPr marL="1219200" indent="0">
              <a:buNone/>
              <a:defRPr sz="3200"/>
            </a:lvl3pPr>
            <a:lvl4pPr marL="1828800" indent="0">
              <a:buNone/>
              <a:defRPr sz="2700"/>
            </a:lvl4pPr>
            <a:lvl5pPr marL="2437765" indent="0">
              <a:buNone/>
              <a:defRPr sz="2700"/>
            </a:lvl5pPr>
            <a:lvl6pPr marL="3047365" indent="0">
              <a:buNone/>
              <a:defRPr sz="2700"/>
            </a:lvl6pPr>
            <a:lvl7pPr marL="3656965" indent="0">
              <a:buNone/>
              <a:defRPr sz="2700"/>
            </a:lvl7pPr>
            <a:lvl8pPr marL="4266565" indent="0">
              <a:buNone/>
              <a:defRPr sz="2700"/>
            </a:lvl8pPr>
            <a:lvl9pPr marL="4876165" indent="0">
              <a:buNone/>
              <a:defRPr sz="2700"/>
            </a:lvl9pPr>
          </a:lstStyle>
          <a:p>
            <a:endParaRPr lang="zh-CN" altLang="en-US"/>
          </a:p>
        </p:txBody>
      </p:sp>
      <p:sp>
        <p:nvSpPr>
          <p:cNvPr id="4" name="文本占位符 3"/>
          <p:cNvSpPr>
            <a:spLocks noGrp="1"/>
          </p:cNvSpPr>
          <p:nvPr>
            <p:ph type="body" sz="half" idx="2"/>
          </p:nvPr>
        </p:nvSpPr>
        <p:spPr>
          <a:xfrm>
            <a:off x="1792288" y="5367339"/>
            <a:ext cx="5486400" cy="804863"/>
          </a:xfrm>
          <a:prstGeom prst="rect">
            <a:avLst/>
          </a:prstGeom>
        </p:spPr>
        <p:txBody>
          <a:bodyPr lIns="121963" tIns="60981" rIns="121963" bIns="60981"/>
          <a:lstStyle>
            <a:lvl1pPr marL="0" indent="0">
              <a:buNone/>
              <a:defRPr sz="1900"/>
            </a:lvl1pPr>
            <a:lvl2pPr marL="609600" indent="0">
              <a:buNone/>
              <a:defRPr sz="1600"/>
            </a:lvl2pPr>
            <a:lvl3pPr marL="1219200" indent="0">
              <a:buNone/>
              <a:defRPr sz="1300"/>
            </a:lvl3pPr>
            <a:lvl4pPr marL="1828800"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457200" y="6356351"/>
            <a:ext cx="2133600" cy="365125"/>
          </a:xfrm>
          <a:prstGeom prst="rect">
            <a:avLst/>
          </a:prstGeom>
        </p:spPr>
        <p:txBody>
          <a:bodyPr lIns="121963" tIns="60981" rIns="121963" bIns="60981"/>
          <a:lstStyle/>
          <a:p>
            <a:endParaRPr lang="zh-CN" altLang="en-US"/>
          </a:p>
        </p:txBody>
      </p:sp>
      <p:sp>
        <p:nvSpPr>
          <p:cNvPr id="6" name="页脚占位符 5"/>
          <p:cNvSpPr>
            <a:spLocks noGrp="1"/>
          </p:cNvSpPr>
          <p:nvPr>
            <p:ph type="ftr" sz="quarter" idx="11"/>
          </p:nvPr>
        </p:nvSpPr>
        <p:spPr>
          <a:xfrm>
            <a:off x="3124201" y="6356351"/>
            <a:ext cx="2895600" cy="365125"/>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6553200" y="6356351"/>
            <a:ext cx="2133600" cy="365125"/>
          </a:xfrm>
          <a:prstGeom prst="rect">
            <a:avLst/>
          </a:prstGeom>
        </p:spPr>
        <p:txBody>
          <a:bodyPr lIns="121963" tIns="60981" rIns="121963" bIns="60981"/>
          <a:lstStyle/>
          <a:p>
            <a:fld id="{EB730883-2733-4EB0-9793-894FF9D50112}"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1" y="274639"/>
            <a:ext cx="8229600" cy="1143000"/>
          </a:xfrm>
          <a:prstGeom prst="rect">
            <a:avLst/>
          </a:prstGeom>
        </p:spPr>
        <p:txBody>
          <a:bodyPr lIns="121963" tIns="60981" rIns="121963" bIns="60981"/>
          <a:lstStyle/>
          <a:p>
            <a:r>
              <a:rPr lang="zh-CN" altLang="en-US"/>
              <a:t>单击此处编辑母版标题样式</a:t>
            </a:r>
          </a:p>
        </p:txBody>
      </p:sp>
      <p:sp>
        <p:nvSpPr>
          <p:cNvPr id="3" name="竖排文字占位符 2"/>
          <p:cNvSpPr>
            <a:spLocks noGrp="1"/>
          </p:cNvSpPr>
          <p:nvPr>
            <p:ph type="body" orient="vert" idx="1"/>
          </p:nvPr>
        </p:nvSpPr>
        <p:spPr>
          <a:xfrm>
            <a:off x="457201" y="1600203"/>
            <a:ext cx="8229600" cy="4525963"/>
          </a:xfrm>
          <a:prstGeom prst="rect">
            <a:avLst/>
          </a:prstGeom>
        </p:spPr>
        <p:txBody>
          <a:bodyPr vert="eaVert" lIns="121963" tIns="60981" rIns="121963" bIns="6098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6356351"/>
            <a:ext cx="2133600" cy="365125"/>
          </a:xfrm>
          <a:prstGeom prst="rect">
            <a:avLst/>
          </a:prstGeom>
        </p:spPr>
        <p:txBody>
          <a:bodyPr lIns="121963" tIns="60981" rIns="121963" bIns="60981"/>
          <a:lstStyle/>
          <a:p>
            <a:endParaRPr lang="zh-CN" altLang="en-US"/>
          </a:p>
        </p:txBody>
      </p:sp>
      <p:sp>
        <p:nvSpPr>
          <p:cNvPr id="5" name="页脚占位符 4"/>
          <p:cNvSpPr>
            <a:spLocks noGrp="1"/>
          </p:cNvSpPr>
          <p:nvPr>
            <p:ph type="ftr" sz="quarter" idx="11"/>
          </p:nvPr>
        </p:nvSpPr>
        <p:spPr>
          <a:xfrm>
            <a:off x="3124201" y="6356351"/>
            <a:ext cx="2895600" cy="365125"/>
          </a:xfrm>
          <a:prstGeom prst="rect">
            <a:avLst/>
          </a:prstGeom>
        </p:spPr>
        <p:txBody>
          <a:bodyPr lIns="121963" tIns="60981" rIns="121963" bIns="60981"/>
          <a:lstStyle/>
          <a:p>
            <a:endParaRPr lang="zh-CN" altLang="en-US"/>
          </a:p>
        </p:txBody>
      </p:sp>
      <p:sp>
        <p:nvSpPr>
          <p:cNvPr id="6" name="灯片编号占位符 5"/>
          <p:cNvSpPr>
            <a:spLocks noGrp="1"/>
          </p:cNvSpPr>
          <p:nvPr>
            <p:ph type="sldNum" sz="quarter" idx="12"/>
          </p:nvPr>
        </p:nvSpPr>
        <p:spPr>
          <a:xfrm>
            <a:off x="6553200" y="6356351"/>
            <a:ext cx="2133600" cy="365125"/>
          </a:xfrm>
          <a:prstGeom prst="rect">
            <a:avLst/>
          </a:prstGeom>
        </p:spPr>
        <p:txBody>
          <a:bodyPr lIns="121963" tIns="60981" rIns="121963" bIns="60981"/>
          <a:lstStyle/>
          <a:p>
            <a:fld id="{EB730883-2733-4EB0-9793-894FF9D50112}"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1" y="206376"/>
            <a:ext cx="2057400" cy="4387851"/>
          </a:xfrm>
          <a:prstGeom prst="rect">
            <a:avLst/>
          </a:prstGeom>
        </p:spPr>
        <p:txBody>
          <a:bodyPr vert="eaVert" lIns="121963" tIns="60981" rIns="121963" bIns="60981"/>
          <a:lstStyle/>
          <a:p>
            <a:r>
              <a:rPr lang="zh-CN" altLang="en-US"/>
              <a:t>单击此处编辑母版标题样式</a:t>
            </a:r>
          </a:p>
        </p:txBody>
      </p:sp>
      <p:sp>
        <p:nvSpPr>
          <p:cNvPr id="3" name="竖排文字占位符 2"/>
          <p:cNvSpPr>
            <a:spLocks noGrp="1"/>
          </p:cNvSpPr>
          <p:nvPr>
            <p:ph type="body" orient="vert" idx="1"/>
          </p:nvPr>
        </p:nvSpPr>
        <p:spPr>
          <a:xfrm>
            <a:off x="457200" y="206376"/>
            <a:ext cx="6019800" cy="4387851"/>
          </a:xfrm>
          <a:prstGeom prst="rect">
            <a:avLst/>
          </a:prstGeom>
        </p:spPr>
        <p:txBody>
          <a:bodyPr vert="eaVert" lIns="121963" tIns="60981" rIns="121963" bIns="6098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6356351"/>
            <a:ext cx="2133600" cy="365125"/>
          </a:xfrm>
          <a:prstGeom prst="rect">
            <a:avLst/>
          </a:prstGeom>
        </p:spPr>
        <p:txBody>
          <a:bodyPr lIns="121963" tIns="60981" rIns="121963" bIns="60981"/>
          <a:lstStyle/>
          <a:p>
            <a:endParaRPr lang="zh-CN" altLang="en-US"/>
          </a:p>
        </p:txBody>
      </p:sp>
      <p:sp>
        <p:nvSpPr>
          <p:cNvPr id="5" name="页脚占位符 4"/>
          <p:cNvSpPr>
            <a:spLocks noGrp="1"/>
          </p:cNvSpPr>
          <p:nvPr>
            <p:ph type="ftr" sz="quarter" idx="11"/>
          </p:nvPr>
        </p:nvSpPr>
        <p:spPr>
          <a:xfrm>
            <a:off x="3124201" y="6356351"/>
            <a:ext cx="2895600" cy="365125"/>
          </a:xfrm>
          <a:prstGeom prst="rect">
            <a:avLst/>
          </a:prstGeom>
        </p:spPr>
        <p:txBody>
          <a:bodyPr lIns="121963" tIns="60981" rIns="121963" bIns="60981"/>
          <a:lstStyle/>
          <a:p>
            <a:endParaRPr lang="zh-CN" altLang="en-US"/>
          </a:p>
        </p:txBody>
      </p:sp>
      <p:sp>
        <p:nvSpPr>
          <p:cNvPr id="6" name="灯片编号占位符 5"/>
          <p:cNvSpPr>
            <a:spLocks noGrp="1"/>
          </p:cNvSpPr>
          <p:nvPr>
            <p:ph type="sldNum" sz="quarter" idx="12"/>
          </p:nvPr>
        </p:nvSpPr>
        <p:spPr>
          <a:xfrm>
            <a:off x="6553200" y="6356351"/>
            <a:ext cx="2133600" cy="365125"/>
          </a:xfrm>
          <a:prstGeom prst="rect">
            <a:avLst/>
          </a:prstGeom>
        </p:spPr>
        <p:txBody>
          <a:bodyPr lIns="121963" tIns="60981" rIns="121963" bIns="60981"/>
          <a:lstStyle/>
          <a:p>
            <a:fld id="{EB730883-2733-4EB0-9793-894FF9D50112}"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pic>
        <p:nvPicPr>
          <p:cNvPr id="8" name="Picture 2" descr="F:\桌面文件\ppt底图.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79" y="3177"/>
            <a:ext cx="9228378" cy="6854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a:off x="-14521" y="0"/>
            <a:ext cx="9228619" cy="6858000"/>
          </a:xfrm>
          <a:prstGeom prst="rect">
            <a:avLst/>
          </a:prstGeom>
          <a:gradFill flip="none" rotWithShape="1">
            <a:gsLst>
              <a:gs pos="0">
                <a:schemeClr val="bg1">
                  <a:alpha val="0"/>
                </a:schemeClr>
              </a:gs>
              <a:gs pos="30000">
                <a:schemeClr val="bg1">
                  <a:alpha val="0"/>
                </a:schemeClr>
              </a:gs>
              <a:gs pos="98000">
                <a:schemeClr val="tx1">
                  <a:alpha val="7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88" tIns="45693" rIns="91388" bIns="45693" anchor="ctr"/>
          <a:lstStyle/>
          <a:p>
            <a:pPr algn="ctr" eaLnBrk="0" hangingPunct="0">
              <a:defRPr/>
            </a:pPr>
            <a:endParaRPr lang="zh-CN" altLang="en-US" sz="180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1" y="365126"/>
            <a:ext cx="7886700" cy="1325563"/>
          </a:xfrm>
          <a:prstGeom prst="rect">
            <a:avLst/>
          </a:prstGeom>
        </p:spPr>
        <p:txBody>
          <a:bodyPr lIns="91472" tIns="45736" rIns="91472" bIns="45736"/>
          <a:lstStyle/>
          <a:p>
            <a:r>
              <a:rPr lang="zh-CN" altLang="en-US"/>
              <a:t>单击此处编辑母版标题样式</a:t>
            </a:r>
          </a:p>
        </p:txBody>
      </p:sp>
      <p:sp>
        <p:nvSpPr>
          <p:cNvPr id="3" name="内容占位符 2"/>
          <p:cNvSpPr>
            <a:spLocks noGrp="1"/>
          </p:cNvSpPr>
          <p:nvPr>
            <p:ph idx="1"/>
          </p:nvPr>
        </p:nvSpPr>
        <p:spPr>
          <a:xfrm>
            <a:off x="628651" y="1825625"/>
            <a:ext cx="7886700" cy="4351338"/>
          </a:xfrm>
          <a:prstGeom prst="rect">
            <a:avLst/>
          </a:prstGeom>
        </p:spPr>
        <p:txBody>
          <a:bodyPr lIns="91472" tIns="45736" rIns="91472" bIns="45736"/>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a:xfrm>
            <a:off x="628650" y="6356351"/>
            <a:ext cx="2057400" cy="365125"/>
          </a:xfrm>
          <a:prstGeom prst="rect">
            <a:avLst/>
          </a:prstGeom>
        </p:spPr>
        <p:txBody>
          <a:bodyPr lIns="91472" tIns="45736" rIns="91472" bIns="45736"/>
          <a:lstStyle/>
          <a:p>
            <a:endParaRPr lang="zh-CN" altLang="en-US"/>
          </a:p>
        </p:txBody>
      </p:sp>
      <p:sp>
        <p:nvSpPr>
          <p:cNvPr id="5" name="页脚占位符 4"/>
          <p:cNvSpPr>
            <a:spLocks noGrp="1"/>
          </p:cNvSpPr>
          <p:nvPr>
            <p:ph type="ftr" sz="quarter" idx="11"/>
          </p:nvPr>
        </p:nvSpPr>
        <p:spPr>
          <a:xfrm>
            <a:off x="3028951" y="6356351"/>
            <a:ext cx="3086100" cy="365125"/>
          </a:xfrm>
          <a:prstGeom prst="rect">
            <a:avLst/>
          </a:prstGeom>
        </p:spPr>
        <p:txBody>
          <a:bodyPr lIns="91472" tIns="45736" rIns="91472" bIns="45736"/>
          <a:lstStyle/>
          <a:p>
            <a:endParaRPr lang="zh-CN" altLang="en-US"/>
          </a:p>
        </p:txBody>
      </p:sp>
      <p:sp>
        <p:nvSpPr>
          <p:cNvPr id="6" name="灯片编号占位符 5"/>
          <p:cNvSpPr>
            <a:spLocks noGrp="1"/>
          </p:cNvSpPr>
          <p:nvPr>
            <p:ph type="sldNum" sz="quarter" idx="12"/>
          </p:nvPr>
        </p:nvSpPr>
        <p:spPr>
          <a:xfrm>
            <a:off x="6457951" y="6356351"/>
            <a:ext cx="2057400" cy="365125"/>
          </a:xfrm>
          <a:prstGeom prst="rect">
            <a:avLst/>
          </a:prstGeom>
        </p:spPr>
        <p:txBody>
          <a:bodyPr lIns="91472" tIns="45736" rIns="91472" bIns="45736"/>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6"/>
            <a:ext cx="78867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2AE4770-152B-407E-B6FE-91B33E4E01C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AE4770-152B-407E-B6FE-91B33E4E01C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hdr="0" ftr="0" dt="0"/>
  <p:txStyles>
    <p:titleStyle>
      <a:lvl1pPr algn="ctr" defTabSz="1218565" rtl="0" eaLnBrk="1" latinLnBrk="0" hangingPunct="1">
        <a:spcBef>
          <a:spcPct val="0"/>
        </a:spcBef>
        <a:buNone/>
        <a:defRPr sz="5895"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700"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2965"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2565"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165"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1765"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1365"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0965"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7765" algn="l" defTabSz="1218565" rtl="0" eaLnBrk="1" latinLnBrk="0" hangingPunct="1">
        <a:defRPr sz="2400" kern="1200">
          <a:solidFill>
            <a:schemeClr val="tx1"/>
          </a:solidFill>
          <a:latin typeface="+mn-lt"/>
          <a:ea typeface="+mn-ea"/>
          <a:cs typeface="+mn-cs"/>
        </a:defRPr>
      </a:lvl5pPr>
      <a:lvl6pPr marL="3047365" algn="l" defTabSz="1218565" rtl="0" eaLnBrk="1" latinLnBrk="0" hangingPunct="1">
        <a:defRPr sz="2400" kern="1200">
          <a:solidFill>
            <a:schemeClr val="tx1"/>
          </a:solidFill>
          <a:latin typeface="+mn-lt"/>
          <a:ea typeface="+mn-ea"/>
          <a:cs typeface="+mn-cs"/>
        </a:defRPr>
      </a:lvl6pPr>
      <a:lvl7pPr marL="3656965" algn="l" defTabSz="1218565" rtl="0" eaLnBrk="1" latinLnBrk="0" hangingPunct="1">
        <a:defRPr sz="2400" kern="1200">
          <a:solidFill>
            <a:schemeClr val="tx1"/>
          </a:solidFill>
          <a:latin typeface="+mn-lt"/>
          <a:ea typeface="+mn-ea"/>
          <a:cs typeface="+mn-cs"/>
        </a:defRPr>
      </a:lvl7pPr>
      <a:lvl8pPr marL="4266565" algn="l" defTabSz="1218565" rtl="0" eaLnBrk="1" latinLnBrk="0" hangingPunct="1">
        <a:defRPr sz="2400" kern="1200">
          <a:solidFill>
            <a:schemeClr val="tx1"/>
          </a:solidFill>
          <a:latin typeface="+mn-lt"/>
          <a:ea typeface="+mn-ea"/>
          <a:cs typeface="+mn-cs"/>
        </a:defRPr>
      </a:lvl8pPr>
      <a:lvl9pPr marL="4876165"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10.emf"/></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emf"/><Relationship Id="rId4" Type="http://schemas.openxmlformats.org/officeDocument/2006/relationships/oleObject" Target="../embeddings/oleObject7.bin"/></Relationships>
</file>

<file path=ppt/slides/_rels/slide37.xml.rels><?xml version="1.0" encoding="UTF-8" standalone="yes"?>
<Relationships xmlns="http://schemas.openxmlformats.org/package/2006/relationships"><Relationship Id="rId3" Type="http://schemas.openxmlformats.org/officeDocument/2006/relationships/package" Target="../embeddings/Microsoft_Visio___11111.vsdx"/><Relationship Id="rId2" Type="http://schemas.openxmlformats.org/officeDocument/2006/relationships/notesSlide" Target="../notesSlides/notesSlide37.xml"/><Relationship Id="rId1" Type="http://schemas.openxmlformats.org/officeDocument/2006/relationships/slideLayout" Target="../slideLayouts/slideLayout13.xml"/><Relationship Id="rId5" Type="http://schemas.openxmlformats.org/officeDocument/2006/relationships/image" Target="../media/image25.png"/><Relationship Id="rId4" Type="http://schemas.openxmlformats.org/officeDocument/2006/relationships/image" Target="../media/image24.em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3.emf"/></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5.xml"/><Relationship Id="rId1" Type="http://schemas.openxmlformats.org/officeDocument/2006/relationships/slideLayout" Target="../slideLayouts/slideLayout13.xml"/><Relationship Id="rId4" Type="http://schemas.openxmlformats.org/officeDocument/2006/relationships/image" Target="../media/image27.png"/></Relationships>
</file>

<file path=ppt/slides/_rels/slide46.xml.rels><?xml version="1.0" encoding="UTF-8" standalone="yes"?>
<Relationships xmlns="http://schemas.openxmlformats.org/package/2006/relationships"><Relationship Id="rId3" Type="http://schemas.openxmlformats.org/officeDocument/2006/relationships/image" Target="../media/image280.png"/><Relationship Id="rId2" Type="http://schemas.openxmlformats.org/officeDocument/2006/relationships/notesSlide" Target="../notesSlides/notesSlide46.xml"/><Relationship Id="rId1" Type="http://schemas.openxmlformats.org/officeDocument/2006/relationships/slideLayout" Target="../slideLayouts/slideLayout13.xml"/><Relationship Id="rId5" Type="http://schemas.openxmlformats.org/officeDocument/2006/relationships/image" Target="../media/image28.png"/><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8.xml"/><Relationship Id="rId1" Type="http://schemas.openxmlformats.org/officeDocument/2006/relationships/slideLayout" Target="../slideLayouts/slideLayout13.xml"/><Relationship Id="rId5" Type="http://schemas.openxmlformats.org/officeDocument/2006/relationships/image" Target="../media/image33.png"/><Relationship Id="rId4" Type="http://schemas.openxmlformats.org/officeDocument/2006/relationships/image" Target="../media/image30.png"/></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3" Type="http://schemas.openxmlformats.org/officeDocument/2006/relationships/image" Target="../media/image290.png"/><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54.xml"/><Relationship Id="rId1" Type="http://schemas.openxmlformats.org/officeDocument/2006/relationships/slideLayout" Target="../slideLayouts/slideLayout13.xml"/><Relationship Id="rId4" Type="http://schemas.openxmlformats.org/officeDocument/2006/relationships/image" Target="../media/image35.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55.xml"/><Relationship Id="rId1" Type="http://schemas.openxmlformats.org/officeDocument/2006/relationships/slideLayout" Target="../slideLayouts/slideLayout13.xml"/><Relationship Id="rId4" Type="http://schemas.openxmlformats.org/officeDocument/2006/relationships/image" Target="../media/image36.emf"/></Relationships>
</file>

<file path=ppt/slides/_rels/slide5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7.xml"/><Relationship Id="rId1" Type="http://schemas.openxmlformats.org/officeDocument/2006/relationships/slideLayout" Target="../slideLayouts/slideLayout13.xml"/><Relationship Id="rId4" Type="http://schemas.openxmlformats.org/officeDocument/2006/relationships/image" Target="../media/image39.png"/></Relationships>
</file>

<file path=ppt/slides/_rels/slide58.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60.xml"/><Relationship Id="rId1" Type="http://schemas.openxmlformats.org/officeDocument/2006/relationships/slideLayout" Target="../slideLayouts/slideLayout13.xml"/><Relationship Id="rId4" Type="http://schemas.openxmlformats.org/officeDocument/2006/relationships/image" Target="../media/image41.png"/></Relationships>
</file>

<file path=ppt/slides/_rels/slide6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61.xml"/><Relationship Id="rId1" Type="http://schemas.openxmlformats.org/officeDocument/2006/relationships/slideLayout" Target="../slideLayouts/slideLayout13.xml"/><Relationship Id="rId5" Type="http://schemas.openxmlformats.org/officeDocument/2006/relationships/image" Target="../media/image41.png"/><Relationship Id="rId4" Type="http://schemas.openxmlformats.org/officeDocument/2006/relationships/image" Target="../media/image45.png"/></Relationships>
</file>

<file path=ppt/slides/_rels/slide6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2.xml"/><Relationship Id="rId1" Type="http://schemas.openxmlformats.org/officeDocument/2006/relationships/slideLayout" Target="../slideLayouts/slideLayout13.xml"/><Relationship Id="rId4" Type="http://schemas.openxmlformats.org/officeDocument/2006/relationships/image" Target="../media/image46.png"/></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3.xm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4.xml"/><Relationship Id="rId1" Type="http://schemas.openxmlformats.org/officeDocument/2006/relationships/slideLayout" Target="../slideLayouts/slideLayout13.xml"/><Relationship Id="rId4" Type="http://schemas.openxmlformats.org/officeDocument/2006/relationships/image" Target="../media/image46.png"/></Relationships>
</file>

<file path=ppt/slides/_rels/slide6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5.xml"/><Relationship Id="rId1" Type="http://schemas.openxmlformats.org/officeDocument/2006/relationships/slideLayout" Target="../slideLayouts/slideLayout13.xml"/><Relationship Id="rId4" Type="http://schemas.openxmlformats.org/officeDocument/2006/relationships/image" Target="../media/image47.emf"/></Relationships>
</file>

<file path=ppt/slides/_rels/slide6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6.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67.xml"/><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8.xml"/><Relationship Id="rId1" Type="http://schemas.openxmlformats.org/officeDocument/2006/relationships/slideLayout" Target="../slideLayouts/slideLayout13.xml"/><Relationship Id="rId5" Type="http://schemas.openxmlformats.org/officeDocument/2006/relationships/image" Target="../media/image52.emf"/><Relationship Id="rId4" Type="http://schemas.openxmlformats.org/officeDocument/2006/relationships/image" Target="../media/image51.png"/></Relationships>
</file>

<file path=ppt/slides/_rels/slide6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69.xml"/><Relationship Id="rId1" Type="http://schemas.openxmlformats.org/officeDocument/2006/relationships/slideLayout" Target="../slideLayouts/slideLayout13.xml"/><Relationship Id="rId4" Type="http://schemas.openxmlformats.org/officeDocument/2006/relationships/image" Target="../media/image56.png"/></Relationships>
</file>

<file path=ppt/slides/_rels/slide7.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oleObject" Target="../embeddings/oleObject2.bin"/><Relationship Id="rId7" Type="http://schemas.openxmlformats.org/officeDocument/2006/relationships/oleObject" Target="../embeddings/oleObject4.bin"/><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6.emf"/><Relationship Id="rId5" Type="http://schemas.openxmlformats.org/officeDocument/2006/relationships/oleObject" Target="../embeddings/oleObject3.bin"/><Relationship Id="rId4" Type="http://schemas.openxmlformats.org/officeDocument/2006/relationships/image" Target="../media/image5.emf"/></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71.xm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72.xml"/><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73.xml"/><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3" Type="http://schemas.openxmlformats.org/officeDocument/2006/relationships/image" Target="../media/image520.png"/><Relationship Id="rId2" Type="http://schemas.openxmlformats.org/officeDocument/2006/relationships/notesSlide" Target="../notesSlides/notesSlide74.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75.xml"/><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76.xml"/><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77.xml"/><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3" Type="http://schemas.openxmlformats.org/officeDocument/2006/relationships/image" Target="../media/image600.png"/><Relationship Id="rId2" Type="http://schemas.openxmlformats.org/officeDocument/2006/relationships/notesSlide" Target="../notesSlides/notesSlide79.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oleObject" Target="../embeddings/oleObject6.bin"/><Relationship Id="rId5" Type="http://schemas.openxmlformats.org/officeDocument/2006/relationships/image" Target="../media/image5.emf"/><Relationship Id="rId4" Type="http://schemas.openxmlformats.org/officeDocument/2006/relationships/oleObject" Target="../embeddings/oleObject5.bin"/></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80.xml"/><Relationship Id="rId1" Type="http://schemas.openxmlformats.org/officeDocument/2006/relationships/slideLayout" Target="../slideLayouts/slideLayout13.xml"/><Relationship Id="rId4" Type="http://schemas.openxmlformats.org/officeDocument/2006/relationships/image" Target="../media/image57.emf"/></Relationships>
</file>

<file path=ppt/slides/_rels/slide81.xml.rels><?xml version="1.0" encoding="UTF-8" standalone="yes"?>
<Relationships xmlns="http://schemas.openxmlformats.org/package/2006/relationships"><Relationship Id="rId3" Type="http://schemas.openxmlformats.org/officeDocument/2006/relationships/image" Target="../media/image620.png"/><Relationship Id="rId2" Type="http://schemas.openxmlformats.org/officeDocument/2006/relationships/notesSlide" Target="../notesSlides/notesSlide81.xml"/><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82.xml"/><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83.xml"/><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84.xml"/><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85.xml"/><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86.xml"/><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3" Type="http://schemas.openxmlformats.org/officeDocument/2006/relationships/image" Target="../media/image650.png"/><Relationship Id="rId2" Type="http://schemas.openxmlformats.org/officeDocument/2006/relationships/notesSlide" Target="../notesSlides/notesSlide87.xml"/><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3" Type="http://schemas.openxmlformats.org/officeDocument/2006/relationships/image" Target="../media/image660.png"/><Relationship Id="rId2" Type="http://schemas.openxmlformats.org/officeDocument/2006/relationships/notesSlide" Target="../notesSlides/notesSlide88.xml"/><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3" Type="http://schemas.openxmlformats.org/officeDocument/2006/relationships/image" Target="../media/image670.png"/><Relationship Id="rId2" Type="http://schemas.openxmlformats.org/officeDocument/2006/relationships/notesSlide" Target="../notesSlides/notesSlide91.xml"/><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92.xml"/><Relationship Id="rId1" Type="http://schemas.openxmlformats.org/officeDocument/2006/relationships/slideLayout" Target="../slideLayouts/slideLayout13.xml"/></Relationships>
</file>

<file path=ppt/slides/_rels/slide93.xml.rels><?xml version="1.0" encoding="UTF-8" standalone="yes"?>
<Relationships xmlns="http://schemas.openxmlformats.org/package/2006/relationships"><Relationship Id="rId3" Type="http://schemas.openxmlformats.org/officeDocument/2006/relationships/image" Target="../media/image450.png"/><Relationship Id="rId2" Type="http://schemas.openxmlformats.org/officeDocument/2006/relationships/notesSlide" Target="../notesSlides/notesSlide93.xml"/><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94.xml"/><Relationship Id="rId1" Type="http://schemas.openxmlformats.org/officeDocument/2006/relationships/slideLayout" Target="../slideLayouts/slideLayout13.xml"/><Relationship Id="rId4" Type="http://schemas.openxmlformats.org/officeDocument/2006/relationships/image" Target="../media/image64.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notesSlide" Target="../notesSlides/notesSlide95.xml"/><Relationship Id="rId1" Type="http://schemas.openxmlformats.org/officeDocument/2006/relationships/slideLayout" Target="../slideLayouts/slideLayout13.xml"/><Relationship Id="rId4" Type="http://schemas.openxmlformats.org/officeDocument/2006/relationships/image" Target="../media/image65.emf"/></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3.xml"/></Relationships>
</file>

<file path=ppt/slides/_rels/slide99.xml.rels><?xml version="1.0" encoding="UTF-8" standalone="yes"?>
<Relationships xmlns="http://schemas.openxmlformats.org/package/2006/relationships"><Relationship Id="rId3" Type="http://schemas.openxmlformats.org/officeDocument/2006/relationships/image" Target="../media/image480.png"/><Relationship Id="rId2" Type="http://schemas.openxmlformats.org/officeDocument/2006/relationships/notesSlide" Target="../notesSlides/notesSlide9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3251200" y="1122680"/>
            <a:ext cx="5826760" cy="1474470"/>
          </a:xfrm>
          <a:prstGeom prst="rect">
            <a:avLst/>
          </a:prstGeom>
          <a:noFill/>
        </p:spPr>
        <p:txBody>
          <a:bodyPr wrap="square" lIns="121854" tIns="60926" rIns="121854" bIns="60926" rtlCol="0">
            <a:spAutoFit/>
          </a:bodyPr>
          <a:lstStyle/>
          <a:p>
            <a:pPr algn="ctr" defTabSz="1218565"/>
            <a:r>
              <a:rPr lang="zh-CN" altLang="en-US" sz="8800" b="1" dirty="0">
                <a:solidFill>
                  <a:srgbClr val="0070C0"/>
                </a:solidFill>
                <a:latin typeface="微软雅黑" panose="020B0503020204020204" pitchFamily="34" charset="-122"/>
                <a:ea typeface="微软雅黑" panose="020B0503020204020204" pitchFamily="34" charset="-122"/>
              </a:rPr>
              <a:t>机器学习</a:t>
            </a:r>
          </a:p>
        </p:txBody>
      </p:sp>
      <p:sp>
        <p:nvSpPr>
          <p:cNvPr id="24" name="TextBox 23"/>
          <p:cNvSpPr txBox="1"/>
          <p:nvPr/>
        </p:nvSpPr>
        <p:spPr>
          <a:xfrm>
            <a:off x="3251835" y="3139440"/>
            <a:ext cx="5824220" cy="951230"/>
          </a:xfrm>
          <a:prstGeom prst="rect">
            <a:avLst/>
          </a:prstGeom>
          <a:noFill/>
        </p:spPr>
        <p:txBody>
          <a:bodyPr wrap="square" lIns="121854" tIns="60926" rIns="121854" bIns="60926" rtlCol="0">
            <a:spAutoFit/>
          </a:bodyPr>
          <a:lstStyle/>
          <a:p>
            <a:pPr algn="ctr" defTabSz="1218565"/>
            <a:r>
              <a:rPr lang="zh-CN" altLang="en-US" sz="5395" b="1" dirty="0">
                <a:solidFill>
                  <a:srgbClr val="0070C0"/>
                </a:solidFill>
                <a:latin typeface="微软雅黑" panose="020B0503020204020204" pitchFamily="34" charset="-122"/>
                <a:ea typeface="微软雅黑" panose="020B0503020204020204" pitchFamily="34" charset="-122"/>
              </a:rPr>
              <a:t>第四章 分类</a:t>
            </a:r>
          </a:p>
        </p:txBody>
      </p:sp>
      <p:cxnSp>
        <p:nvCxnSpPr>
          <p:cNvPr id="3" name="直接连接符 2"/>
          <p:cNvCxnSpPr/>
          <p:nvPr/>
        </p:nvCxnSpPr>
        <p:spPr>
          <a:xfrm>
            <a:off x="473890" y="4793695"/>
            <a:ext cx="8259053" cy="0"/>
          </a:xfrm>
          <a:prstGeom prst="line">
            <a:avLst/>
          </a:prstGeom>
          <a:ln w="38100">
            <a:solidFill>
              <a:srgbClr val="F5A609"/>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4"/>
          <a:srcRect l="20747" t="5720" r="16720" b="6427"/>
          <a:stretch>
            <a:fillRect/>
          </a:stretch>
        </p:blipFill>
        <p:spPr>
          <a:xfrm>
            <a:off x="226060" y="248285"/>
            <a:ext cx="2978150" cy="4184015"/>
          </a:xfrm>
          <a:prstGeom prst="rect">
            <a:avLst/>
          </a:prstGeom>
        </p:spPr>
      </p:pic>
      <p:sp>
        <p:nvSpPr>
          <p:cNvPr id="4" name="TextBox 23"/>
          <p:cNvSpPr txBox="1"/>
          <p:nvPr/>
        </p:nvSpPr>
        <p:spPr>
          <a:xfrm>
            <a:off x="1659890" y="5321935"/>
            <a:ext cx="5824220" cy="612775"/>
          </a:xfrm>
          <a:prstGeom prst="rect">
            <a:avLst/>
          </a:prstGeom>
          <a:noFill/>
        </p:spPr>
        <p:txBody>
          <a:bodyPr wrap="square" lIns="121854" tIns="60926" rIns="121854" bIns="60926" rtlCol="0">
            <a:spAutoFit/>
            <a:scene3d>
              <a:camera prst="orthographicFront"/>
              <a:lightRig rig="threePt" dir="t"/>
            </a:scene3d>
          </a:bodyPr>
          <a:lstStyle/>
          <a:p>
            <a:pPr algn="ctr" defTabSz="1218565"/>
            <a:r>
              <a:rPr lang="zh-CN" altLang="en-US" sz="32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微软雅黑" panose="020B0503020204020204" pitchFamily="34" charset="-122"/>
                <a:ea typeface="微软雅黑" panose="020B0503020204020204" pitchFamily="34" charset="-122"/>
              </a:rPr>
              <a:t>教研室  </a:t>
            </a:r>
            <a:r>
              <a:rPr lang="zh-CN" altLang="en-US" sz="32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楷体" panose="02010609060101010101" pitchFamily="49" charset="-122"/>
                <a:ea typeface="楷体" panose="02010609060101010101" pitchFamily="49" charset="-122"/>
              </a:rPr>
              <a:t>老师</a:t>
            </a:r>
            <a:endParaRPr lang="zh-CN" alt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楷体" panose="02010609060101010101" pitchFamily="49" charset="-122"/>
              <a:ea typeface="楷体" panose="02010609060101010101" pitchFamily="49" charset="-122"/>
            </a:endParaRPr>
          </a:p>
        </p:txBody>
      </p:sp>
    </p:spTree>
    <p:custDataLst>
      <p:tags r:id="rId1"/>
    </p:custDataLst>
    <p:extLst>
      <p:ext uri="{BB962C8B-B14F-4D97-AF65-F5344CB8AC3E}">
        <p14:creationId xmlns:p14="http://schemas.microsoft.com/office/powerpoint/2010/main" val="2263320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1+#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4"/>
                                        </p:tgtEl>
                                        <p:attrNameLst>
                                          <p:attrName>style.visibility</p:attrName>
                                        </p:attrNameLst>
                                      </p:cBhvr>
                                      <p:to>
                                        <p:strVal val="visible"/>
                                      </p:to>
                                    </p:set>
                                    <p:anim calcmode="lin" valueType="num">
                                      <p:cBhvr>
                                        <p:cTn id="12"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24"/>
                                        </p:tgtEl>
                                        <p:attrNameLst>
                                          <p:attrName>ppt_y</p:attrName>
                                        </p:attrNameLst>
                                      </p:cBhvr>
                                      <p:tavLst>
                                        <p:tav tm="0">
                                          <p:val>
                                            <p:strVal val="#ppt_y"/>
                                          </p:val>
                                        </p:tav>
                                        <p:tav tm="100000">
                                          <p:val>
                                            <p:strVal val="#ppt_y"/>
                                          </p:val>
                                        </p:tav>
                                      </p:tavLst>
                                    </p:anim>
                                    <p:anim calcmode="lin" valueType="num">
                                      <p:cBhvr>
                                        <p:cTn id="14"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24"/>
                                        </p:tgtEl>
                                      </p:cBhvr>
                                    </p:animEffect>
                                  </p:childTnLst>
                                </p:cTn>
                              </p:par>
                            </p:childTnLst>
                          </p:cTn>
                        </p:par>
                        <p:par>
                          <p:cTn id="17" fill="hold">
                            <p:stCondLst>
                              <p:cond delay="12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4"/>
                                        </p:tgtEl>
                                        <p:attrNameLst>
                                          <p:attrName>ppt_y</p:attrName>
                                        </p:attrNameLst>
                                      </p:cBhvr>
                                      <p:tavLst>
                                        <p:tav tm="0">
                                          <p:val>
                                            <p:strVal val="#ppt_y"/>
                                          </p:val>
                                        </p:tav>
                                        <p:tav tm="100000">
                                          <p:val>
                                            <p:strVal val="#ppt_y"/>
                                          </p:val>
                                        </p:tav>
                                      </p:tavLst>
                                    </p:anim>
                                    <p:anim calcmode="lin" valueType="num">
                                      <p:cBhvr>
                                        <p:cTn id="22"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4"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信息量</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信息的概念：信息就是对</a:t>
                </a: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不确定性的消除</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。如一条天气预报消息“明天气温下降</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8</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度”可以消除人们对明天天气变化的不确定性。</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消除的不确定性越大，那么信息量就应该越大。不确定性的消除是根据人们的</a:t>
                </a: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先验知识</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来比较的。再比如，“中国足球队打败巴西足球队”比“中国乒乓球队打败巴西乒乓球队”所消除的不确定性就大的多。因此，预言以往发生小概率的事件的消息所带来的信息量就要大。以往发生的概率叫做先验概率，用</a:t>
                </a:r>
                <a:r>
                  <a:rPr lang="en-US" altLang="zh-CN" sz="2200" i="1"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p</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表示。香农基于先验概率来定义信息量公式：</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den>
                              </m:f>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fNa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func>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2343"/>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10</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759180670"/>
      </p:ext>
    </p:extLst>
  </p:cSld>
  <p:clrMapOvr>
    <a:masterClrMapping/>
  </p:clrMapOvr>
  <p:transition spd="slow">
    <p:wipe/>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28575" y="2166806"/>
            <a:ext cx="9093835" cy="1228090"/>
          </a:xfrm>
          <a:prstGeom prst="rect">
            <a:avLst/>
          </a:prstGeom>
          <a:noFill/>
        </p:spPr>
        <p:txBody>
          <a:bodyPr wrap="square" lIns="121854" tIns="60926" rIns="121854" bIns="60926" rtlCol="0">
            <a:spAutoFit/>
          </a:bodyPr>
          <a:lstStyle/>
          <a:p>
            <a:pPr algn="ctr" defTabSz="1218565"/>
            <a:r>
              <a:rPr lang="zh-CN" altLang="en-US" sz="7195" b="1" dirty="0">
                <a:solidFill>
                  <a:srgbClr val="0070C0"/>
                </a:solidFill>
                <a:latin typeface="微软雅黑" panose="020B0503020204020204" pitchFamily="34" charset="-122"/>
                <a:ea typeface="微软雅黑" panose="020B0503020204020204" pitchFamily="34" charset="-122"/>
              </a:rPr>
              <a:t>谢谢</a:t>
            </a:r>
          </a:p>
        </p:txBody>
      </p:sp>
      <p:sp>
        <p:nvSpPr>
          <p:cNvPr id="12" name="TextBox 11"/>
          <p:cNvSpPr txBox="1"/>
          <p:nvPr/>
        </p:nvSpPr>
        <p:spPr>
          <a:xfrm>
            <a:off x="436891" y="455853"/>
            <a:ext cx="1744896" cy="861706"/>
          </a:xfrm>
          <a:prstGeom prst="rect">
            <a:avLst/>
          </a:prstGeom>
          <a:noFill/>
        </p:spPr>
        <p:txBody>
          <a:bodyPr wrap="none" lIns="121854" tIns="60926" rIns="121854" bIns="60926" rtlCol="0">
            <a:spAutoFit/>
          </a:bodyPr>
          <a:lstStyle/>
          <a:p>
            <a:pPr defTabSz="1218565"/>
            <a:r>
              <a:rPr lang="en-US" altLang="zh-CN" sz="4800" dirty="0">
                <a:solidFill>
                  <a:prstClr val="white"/>
                </a:solidFill>
                <a:latin typeface="Eras Bold ITC" panose="020B0907030504020204" pitchFamily="34" charset="0"/>
                <a:ea typeface="宋体" panose="02010600030101010101" pitchFamily="2" charset="-122"/>
              </a:rPr>
              <a:t>LOGO</a:t>
            </a:r>
            <a:endParaRPr lang="zh-CN" altLang="en-US" sz="4800" dirty="0">
              <a:solidFill>
                <a:prstClr val="white"/>
              </a:solidFill>
              <a:latin typeface="Eras Bold ITC" panose="020B0907030504020204" pitchFamily="34" charset="0"/>
              <a:ea typeface="宋体" panose="02010600030101010101" pitchFamily="2" charset="-122"/>
            </a:endParaRPr>
          </a:p>
        </p:txBody>
      </p:sp>
    </p:spTree>
    <p:extLst>
      <p:ext uri="{BB962C8B-B14F-4D97-AF65-F5344CB8AC3E}">
        <p14:creationId xmlns:p14="http://schemas.microsoft.com/office/powerpoint/2010/main" val="306910954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0"/>
                                        </p:tgtEl>
                                        <p:attrNameLst>
                                          <p:attrName>ppt_y</p:attrName>
                                        </p:attrNameLst>
                                      </p:cBhvr>
                                      <p:tavLst>
                                        <p:tav tm="0">
                                          <p:val>
                                            <p:strVal val="#ppt_y"/>
                                          </p:val>
                                        </p:tav>
                                        <p:tav tm="100000">
                                          <p:val>
                                            <p:strVal val="#ppt_y"/>
                                          </p:val>
                                        </p:tav>
                                      </p:tavLst>
                                    </p:anim>
                                    <p:anim calcmode="lin" valueType="num">
                                      <p:cBhvr>
                                        <p:cTn id="9"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信息量</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假设中国足球队和巴西足球队曾经有过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8</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次比赛，其中中国队胜</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次。以</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U</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表示未来的中巴比赛中国队胜的事件，那么</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𝑈</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的先验概率就是</a:t>
                </a:r>
                <a14:m>
                  <m:oMath xmlns:m="http://schemas.openxmlformats.org/officeDocument/2006/math">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8</m:t>
                        </m:r>
                      </m:den>
                    </m:f>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，因此其信息量就是：</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𝑈</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8</m:t>
                              </m:r>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e>
                      </m:func>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如果以</a:t>
                </a:r>
                <a14:m>
                  <m:oMath xmlns:m="http://schemas.openxmlformats.org/officeDocument/2006/math">
                    <m:bar>
                      <m:barPr>
                        <m:pos m:val="top"/>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ba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𝑈</m:t>
                        </m:r>
                      </m:e>
                    </m:ba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表示巴西队胜，那么</a:t>
                </a:r>
                <a14:m>
                  <m:oMath xmlns:m="http://schemas.openxmlformats.org/officeDocument/2006/math">
                    <m:bar>
                      <m:barPr>
                        <m:pos m:val="top"/>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ba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𝑈</m:t>
                        </m:r>
                      </m:e>
                    </m:ba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的先验概率是</a:t>
                </a:r>
                <a14:m>
                  <m:oMath xmlns:m="http://schemas.openxmlformats.org/officeDocument/2006/math">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7</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8</m:t>
                        </m:r>
                      </m:den>
                    </m:f>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，其信息量就是：</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I</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bar>
                            <m:barPr>
                              <m:pos m:val="top"/>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ba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𝑈</m:t>
                              </m:r>
                            </m:e>
                          </m:ba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7</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8</m:t>
                              </m:r>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=0.19</m:t>
                          </m:r>
                        </m:e>
                      </m:func>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4246"/>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11</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691515292"/>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信息熵</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信息量描述的是信源发出的单个事件消除的不确定性，还不能刻画信源消除的平均不确定性。如果把信源发出的所有事件的信息量求均值，就可以刻画信源消除的平均不确定性，定义为信息熵：</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0"/>
                  </a:spcBef>
                  <a:buNone/>
                </a:pPr>
                <a14:m>
                  <m:oMathPara xmlns:m="http://schemas.openxmlformats.org/officeDocument/2006/math">
                    <m:oMathParaPr>
                      <m:jc m:val="centerGroup"/>
                    </m:oMathParaPr>
                    <m:oMath xmlns:m="http://schemas.openxmlformats.org/officeDocument/2006/math">
                      <m:r>
                        <m:rPr>
                          <m:sty m:val="p"/>
                        </m:rPr>
                        <a:rPr lang="en-US" altLang="zh-CN" sz="2200" smtClean="0">
                          <a:solidFill>
                            <a:srgbClr val="C00000"/>
                          </a:solidFill>
                          <a:latin typeface="Cambria Math"/>
                          <a:ea typeface="微软雅黑" panose="020B0503020204020204" pitchFamily="34" charset="-122"/>
                          <a:cs typeface="Arial" panose="020B0604020202020204" pitchFamily="34" charset="0"/>
                        </a:rPr>
                        <m:t>H</m:t>
                      </m:r>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𝑋</m:t>
                          </m:r>
                        </m:e>
                      </m:d>
                      <m:r>
                        <a:rPr lang="en-US" altLang="zh-CN" sz="2200">
                          <a:solidFill>
                            <a:srgbClr val="C00000"/>
                          </a:solidFill>
                          <a:latin typeface="Cambria Math"/>
                          <a:ea typeface="微软雅黑" panose="020B0503020204020204" pitchFamily="34" charset="-122"/>
                          <a:cs typeface="Arial" panose="020B0604020202020204" pitchFamily="34" charset="0"/>
                        </a:rPr>
                        <m:t>=</m:t>
                      </m:r>
                      <m:r>
                        <a:rPr lang="en-US" altLang="zh-CN" sz="2200">
                          <a:solidFill>
                            <a:srgbClr val="C00000"/>
                          </a:solidFill>
                          <a:latin typeface="Cambria Math"/>
                          <a:ea typeface="微软雅黑" panose="020B0503020204020204" pitchFamily="34" charset="-122"/>
                          <a:cs typeface="Arial" panose="020B0604020202020204" pitchFamily="34" charset="0"/>
                        </a:rPr>
                        <m:t>𝐸</m:t>
                      </m:r>
                      <m:d>
                        <m:dPr>
                          <m:begChr m:val="["/>
                          <m:end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𝐼</m:t>
                          </m:r>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𝑥</m:t>
                                  </m:r>
                                </m:e>
                                <m:sub>
                                  <m:r>
                                    <a:rPr lang="en-US" altLang="zh-CN" sz="2200">
                                      <a:solidFill>
                                        <a:srgbClr val="C00000"/>
                                      </a:solidFill>
                                      <a:latin typeface="Cambria Math"/>
                                      <a:ea typeface="微软雅黑" panose="020B0503020204020204" pitchFamily="34" charset="-122"/>
                                      <a:cs typeface="Arial" panose="020B0604020202020204" pitchFamily="34" charset="0"/>
                                    </a:rPr>
                                    <m:t>𝑖</m:t>
                                  </m:r>
                                </m:sub>
                              </m:sSub>
                            </m:e>
                          </m:d>
                        </m:e>
                      </m:d>
                      <m:r>
                        <a:rPr lang="en-US" altLang="zh-CN" sz="2200">
                          <a:solidFill>
                            <a:srgbClr val="C00000"/>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srgbClr val="C00000"/>
                              </a:solidFill>
                              <a:latin typeface="Cambria Math"/>
                              <a:ea typeface="微软雅黑" panose="020B0503020204020204" pitchFamily="34" charset="-122"/>
                              <a:cs typeface="Arial" panose="020B0604020202020204" pitchFamily="34" charset="0"/>
                            </a:rPr>
                            <m:t>𝑖</m:t>
                          </m:r>
                          <m:r>
                            <a:rPr lang="en-US" altLang="zh-CN" sz="2200">
                              <a:solidFill>
                                <a:srgbClr val="C00000"/>
                              </a:solidFill>
                              <a:latin typeface="Cambria Math"/>
                              <a:ea typeface="微软雅黑" panose="020B0503020204020204" pitchFamily="34" charset="-122"/>
                              <a:cs typeface="Arial" panose="020B0604020202020204" pitchFamily="34" charset="0"/>
                            </a:rPr>
                            <m:t>=1</m:t>
                          </m:r>
                        </m:sub>
                        <m:sup>
                          <m:r>
                            <a:rPr lang="en-US" altLang="zh-CN" sz="2200">
                              <a:solidFill>
                                <a:srgbClr val="C00000"/>
                              </a:solidFill>
                              <a:latin typeface="Cambria Math"/>
                              <a:ea typeface="微软雅黑" panose="020B0503020204020204" pitchFamily="34" charset="-122"/>
                              <a:cs typeface="Arial" panose="020B0604020202020204" pitchFamily="34" charset="0"/>
                            </a:rPr>
                            <m:t>𝑛</m:t>
                          </m:r>
                        </m:sup>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𝑝</m:t>
                              </m:r>
                            </m:e>
                            <m:sub>
                              <m:r>
                                <a:rPr lang="en-US" altLang="zh-CN" sz="2200">
                                  <a:solidFill>
                                    <a:srgbClr val="C00000"/>
                                  </a:solidFill>
                                  <a:latin typeface="Cambria Math"/>
                                  <a:ea typeface="微软雅黑" panose="020B0503020204020204" pitchFamily="34" charset="-122"/>
                                  <a:cs typeface="Arial" panose="020B0604020202020204" pitchFamily="34" charset="0"/>
                                </a:rPr>
                                <m:t>𝑖</m:t>
                              </m:r>
                            </m:sub>
                          </m:sSub>
                          <m:func>
                            <m:func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srgbClr val="C00000"/>
                                      </a:solidFill>
                                      <a:latin typeface="Cambria Math"/>
                                      <a:ea typeface="微软雅黑" panose="020B0503020204020204" pitchFamily="34" charset="-122"/>
                                      <a:cs typeface="Arial" panose="020B0604020202020204" pitchFamily="34" charset="0"/>
                                    </a:rPr>
                                    <m:t>log</m:t>
                                  </m:r>
                                </m:e>
                                <m:sub>
                                  <m:r>
                                    <a:rPr lang="en-US" altLang="zh-CN" sz="2200">
                                      <a:solidFill>
                                        <a:srgbClr val="C00000"/>
                                      </a:solidFill>
                                      <a:latin typeface="Cambria Math"/>
                                      <a:ea typeface="微软雅黑" panose="020B0503020204020204" pitchFamily="34" charset="-122"/>
                                      <a:cs typeface="Arial" panose="020B0604020202020204" pitchFamily="34" charset="0"/>
                                    </a:rPr>
                                    <m:t>2</m:t>
                                  </m:r>
                                </m:sub>
                              </m:sSub>
                            </m:fName>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𝑝</m:t>
                                  </m:r>
                                </m:e>
                                <m:sub>
                                  <m:r>
                                    <a:rPr lang="en-US" altLang="zh-CN" sz="2200">
                                      <a:solidFill>
                                        <a:srgbClr val="C00000"/>
                                      </a:solidFill>
                                      <a:latin typeface="Cambria Math"/>
                                      <a:ea typeface="微软雅黑" panose="020B0503020204020204" pitchFamily="34" charset="-122"/>
                                      <a:cs typeface="Arial" panose="020B0604020202020204" pitchFamily="34" charset="0"/>
                                    </a:rPr>
                                    <m:t>𝑖</m:t>
                                  </m:r>
                                </m:sub>
                              </m:sSub>
                            </m:e>
                          </m:func>
                        </m:e>
                      </m:nary>
                    </m:oMath>
                  </m:oMathPara>
                </a14:m>
                <a:endParaRPr lang="en-US" altLang="zh-CN" sz="2200" dirty="0">
                  <a:solidFill>
                    <a:srgbClr val="C0000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样本集合的信息熵越大，说明各样本相对均衡，区别就越小，越不利于分类。</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示</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例</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的样本集合</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中，相亲</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次，不相亲</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次，其信息熵计算如下：</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H</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=0.971</m:t>
                    </m:r>
                  </m:oMath>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659"/>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12</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868856741"/>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信息增益</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当把样本集</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按照第</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个特征</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p>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的某决策值</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划分成两个独立的子集</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时，此时</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的信息熵为两个子集</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的信息熵按样本数量的比例作加权的和：</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0"/>
                  </a:spcBef>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H</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e>
                          </m:d>
                        </m:num>
                        <m:den>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𝐻</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d>
                        </m:num>
                        <m:den>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𝐻</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其中，</a:t>
                </a:r>
                <a14:m>
                  <m:oMath xmlns:m="http://schemas.openxmlformats.org/officeDocument/2006/math">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表示</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三个集合的样本个数。</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将</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示例的样本</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集合</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按学历特征是否</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等于高于</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硕士划分为两个集合时，其信息熵为：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0"/>
                  </a:spcBef>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H</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硕士</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𝐻</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𝐻</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den>
                              </m:f>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den>
                                  </m:f>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den>
                              </m:f>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den>
                                  </m:f>
                                </m:e>
                              </m:func>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fNa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func>
                            </m:e>
                          </m:d>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=0.551</m:t>
                      </m:r>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805"/>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13</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697467217"/>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信息增益</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划分前后信息熵的减少量称为信息增益，即：</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0"/>
                  </a:spcBef>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Gain</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H</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H</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H</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e>
                              </m:d>
                            </m:num>
                            <m:den>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𝐻</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d>
                            </m:num>
                            <m:den>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𝐻</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d>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ID3</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决策树算法采用信息增益作为划分样本集的指标</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。在生成二叉决策树时，选择使</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Gain</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最大的那个特征</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p>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及其决策值</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作为分裂点。</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将</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示例的</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样本集合</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按身高（</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175cm</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）、学历（硕士）、月薪（</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万元）三个特征及决策值切分后的子集的信息增益分别为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0.02</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0.42</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所以在三者之中，选择学历（高于等于硕士）作为分裂点更为合理。</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2123" b="-5597"/>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14</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885533248"/>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增益率</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使用信息增益来选择特征时，算法会偏向于</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取值</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多的特征，也就是说</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取值</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越多可能会使得信息增益越大，但有时候并没有实际意义，</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C4.5</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决策树算法对此做了修正，它采用增益率作为选择特征的依据。增益率定义如下：</a:t>
                </a:r>
                <a14:m>
                  <m:oMath xmlns:m="http://schemas.openxmlformats.org/officeDocument/2006/math">
                    <m:r>
                      <m:rPr>
                        <m:sty m:val="p"/>
                      </m:rPr>
                      <a:rPr lang="en-US" altLang="zh-CN" sz="2200" smtClean="0">
                        <a:solidFill>
                          <a:srgbClr val="C00000"/>
                        </a:solidFill>
                        <a:latin typeface="Cambria Math"/>
                        <a:ea typeface="微软雅黑" panose="020B0503020204020204" pitchFamily="34" charset="-122"/>
                        <a:cs typeface="Arial" panose="020B0604020202020204" pitchFamily="34" charset="0"/>
                      </a:rPr>
                      <m:t>GainRatio</m:t>
                    </m:r>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𝐴</m:t>
                        </m:r>
                        <m:r>
                          <a:rPr lang="en-US" altLang="zh-CN" sz="2200">
                            <a:solidFill>
                              <a:srgbClr val="C00000"/>
                            </a:solidFill>
                            <a:latin typeface="Cambria Math"/>
                            <a:ea typeface="微软雅黑" panose="020B0503020204020204" pitchFamily="34" charset="-122"/>
                            <a:cs typeface="Arial" panose="020B0604020202020204" pitchFamily="34" charset="0"/>
                          </a:rPr>
                          <m:t>,</m:t>
                        </m:r>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srgbClr val="C00000"/>
                                </a:solidFill>
                                <a:latin typeface="Cambria Math"/>
                                <a:ea typeface="微软雅黑" panose="020B0503020204020204" pitchFamily="34" charset="-122"/>
                                <a:cs typeface="Arial" panose="020B0604020202020204" pitchFamily="34" charset="0"/>
                              </a:rPr>
                              <m:t>𝐹</m:t>
                            </m:r>
                          </m:e>
                          <m:sup>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𝑗</m:t>
                                </m:r>
                              </m:e>
                            </m:d>
                          </m:sup>
                        </m:sSup>
                      </m:e>
                    </m:d>
                    <m:r>
                      <a:rPr lang="en-US" altLang="zh-CN" sz="2200">
                        <a:solidFill>
                          <a:srgbClr val="C00000"/>
                        </a:solidFill>
                        <a:latin typeface="Cambria Math"/>
                        <a:ea typeface="微软雅黑" panose="020B0503020204020204" pitchFamily="34" charset="-122"/>
                        <a:cs typeface="Arial" panose="020B0604020202020204" pitchFamily="34" charset="0"/>
                      </a:rPr>
                      <m:t>=</m:t>
                    </m:r>
                    <m:f>
                      <m:f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fPr>
                      <m:num>
                        <m:r>
                          <m:rPr>
                            <m:sty m:val="p"/>
                          </m:rPr>
                          <a:rPr lang="en-US" altLang="zh-CN" sz="2200">
                            <a:solidFill>
                              <a:srgbClr val="C00000"/>
                            </a:solidFill>
                            <a:latin typeface="Cambria Math"/>
                            <a:ea typeface="微软雅黑" panose="020B0503020204020204" pitchFamily="34" charset="-122"/>
                            <a:cs typeface="Arial" panose="020B0604020202020204" pitchFamily="34" charset="0"/>
                          </a:rPr>
                          <m:t>Gain</m:t>
                        </m:r>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𝐴</m:t>
                            </m:r>
                            <m:r>
                              <a:rPr lang="en-US" altLang="zh-CN" sz="2200">
                                <a:solidFill>
                                  <a:srgbClr val="C00000"/>
                                </a:solidFill>
                                <a:latin typeface="Cambria Math"/>
                                <a:ea typeface="微软雅黑" panose="020B0503020204020204" pitchFamily="34" charset="-122"/>
                                <a:cs typeface="Arial" panose="020B0604020202020204" pitchFamily="34" charset="0"/>
                              </a:rPr>
                              <m:t>,</m:t>
                            </m:r>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srgbClr val="C00000"/>
                                    </a:solidFill>
                                    <a:latin typeface="Cambria Math"/>
                                    <a:ea typeface="微软雅黑" panose="020B0503020204020204" pitchFamily="34" charset="-122"/>
                                    <a:cs typeface="Arial" panose="020B0604020202020204" pitchFamily="34" charset="0"/>
                                  </a:rPr>
                                  <m:t>𝐹</m:t>
                                </m:r>
                              </m:e>
                              <m:sup>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𝑗</m:t>
                                    </m:r>
                                  </m:e>
                                </m:d>
                              </m:sup>
                            </m:sSup>
                          </m:e>
                        </m:d>
                      </m:num>
                      <m:den>
                        <m:r>
                          <a:rPr lang="en-US" altLang="zh-CN" sz="2200">
                            <a:solidFill>
                              <a:srgbClr val="C00000"/>
                            </a:solidFill>
                            <a:latin typeface="Cambria Math"/>
                            <a:ea typeface="微软雅黑" panose="020B0503020204020204" pitchFamily="34" charset="-122"/>
                            <a:cs typeface="Arial" panose="020B0604020202020204" pitchFamily="34" charset="0"/>
                          </a:rPr>
                          <m:t>𝑆𝑝𝑙𝑖𝑡𝐼𝑛𝑓𝑜</m:t>
                        </m:r>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srgbClr val="C00000"/>
                                    </a:solidFill>
                                    <a:latin typeface="Cambria Math"/>
                                    <a:ea typeface="微软雅黑" panose="020B0503020204020204" pitchFamily="34" charset="-122"/>
                                    <a:cs typeface="Arial" panose="020B0604020202020204" pitchFamily="34" charset="0"/>
                                  </a:rPr>
                                  <m:t>𝐹</m:t>
                                </m:r>
                              </m:e>
                              <m:sup>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𝑗</m:t>
                                    </m:r>
                                  </m:e>
                                </m:d>
                              </m:sup>
                            </m:sSup>
                          </m:e>
                        </m:d>
                      </m:den>
                    </m:f>
                  </m:oMath>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其中，划分信息</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𝑆𝑝𝑙𝑖𝑡𝐼𝑛𝑓𝑜</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p>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定义如下：</a:t>
                </a:r>
                <a14:m>
                  <m:oMath xmlns:m="http://schemas.openxmlformats.org/officeDocument/2006/math">
                    <m:r>
                      <a:rPr lang="en-US" altLang="zh-CN" sz="2200" smtClean="0">
                        <a:solidFill>
                          <a:srgbClr val="C00000"/>
                        </a:solidFill>
                        <a:latin typeface="Cambria Math"/>
                        <a:ea typeface="微软雅黑" panose="020B0503020204020204" pitchFamily="34" charset="-122"/>
                        <a:cs typeface="Arial" panose="020B0604020202020204" pitchFamily="34" charset="0"/>
                      </a:rPr>
                      <m:t>𝑆𝑝𝑙𝑖𝑡𝐼𝑛𝑓𝑜</m:t>
                    </m:r>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srgbClr val="C00000"/>
                                </a:solidFill>
                                <a:latin typeface="Cambria Math"/>
                                <a:ea typeface="微软雅黑" panose="020B0503020204020204" pitchFamily="34" charset="-122"/>
                                <a:cs typeface="Arial" panose="020B0604020202020204" pitchFamily="34" charset="0"/>
                              </a:rPr>
                              <m:t>𝐹</m:t>
                            </m:r>
                          </m:e>
                          <m:sup>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𝑗</m:t>
                                </m:r>
                              </m:e>
                            </m:d>
                          </m:sup>
                        </m:sSup>
                      </m:e>
                    </m:d>
                    <m:r>
                      <a:rPr lang="en-US" altLang="zh-CN" sz="2200">
                        <a:solidFill>
                          <a:srgbClr val="C00000"/>
                        </a:solidFill>
                        <a:latin typeface="Cambria Math"/>
                        <a:ea typeface="微软雅黑" panose="020B0503020204020204" pitchFamily="34" charset="-122"/>
                        <a:cs typeface="Arial" panose="020B0604020202020204" pitchFamily="34" charset="0"/>
                      </a:rPr>
                      <m:t>=−</m:t>
                    </m:r>
                    <m:nary>
                      <m:naryPr>
                        <m:chr m:val="∑"/>
                        <m:limLoc m:val="undOvr"/>
                        <m:subHide m:val="on"/>
                        <m:supHide m:val="on"/>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naryPr>
                      <m:sub/>
                      <m:sup/>
                      <m:e>
                        <m:f>
                          <m:f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fPr>
                          <m:num>
                            <m:d>
                              <m:dPr>
                                <m:begChr m:val="|"/>
                                <m:end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𝐴</m:t>
                                    </m:r>
                                  </m:e>
                                  <m:sub>
                                    <m:r>
                                      <a:rPr lang="en-US" altLang="zh-CN" sz="2200">
                                        <a:solidFill>
                                          <a:srgbClr val="C00000"/>
                                        </a:solidFill>
                                        <a:latin typeface="Cambria Math"/>
                                        <a:ea typeface="微软雅黑" panose="020B0503020204020204" pitchFamily="34" charset="-122"/>
                                        <a:cs typeface="Arial" panose="020B0604020202020204" pitchFamily="34" charset="0"/>
                                      </a:rPr>
                                      <m:t>𝑖</m:t>
                                    </m:r>
                                  </m:sub>
                                </m:sSub>
                              </m:e>
                            </m:d>
                          </m:num>
                          <m:den>
                            <m:d>
                              <m:dPr>
                                <m:begChr m:val="|"/>
                                <m:end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𝐴</m:t>
                                </m:r>
                              </m:e>
                            </m:d>
                          </m:den>
                        </m:f>
                        <m:func>
                          <m:func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srgbClr val="C00000"/>
                                    </a:solidFill>
                                    <a:latin typeface="Cambria Math"/>
                                    <a:ea typeface="微软雅黑" panose="020B0503020204020204" pitchFamily="34" charset="-122"/>
                                    <a:cs typeface="Arial" panose="020B0604020202020204" pitchFamily="34" charset="0"/>
                                  </a:rPr>
                                  <m:t>log</m:t>
                                </m:r>
                              </m:e>
                              <m:sub>
                                <m:r>
                                  <a:rPr lang="en-US" altLang="zh-CN" sz="2200">
                                    <a:solidFill>
                                      <a:srgbClr val="C00000"/>
                                    </a:solidFill>
                                    <a:latin typeface="Cambria Math"/>
                                    <a:ea typeface="微软雅黑" panose="020B0503020204020204" pitchFamily="34" charset="-122"/>
                                    <a:cs typeface="Arial" panose="020B0604020202020204" pitchFamily="34" charset="0"/>
                                  </a:rPr>
                                  <m:t>2</m:t>
                                </m:r>
                              </m:sub>
                            </m:sSub>
                          </m:fName>
                          <m:e>
                            <m:f>
                              <m:f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fPr>
                              <m:num>
                                <m:d>
                                  <m:dPr>
                                    <m:begChr m:val="|"/>
                                    <m:end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𝐴</m:t>
                                        </m:r>
                                      </m:e>
                                      <m:sub>
                                        <m:r>
                                          <a:rPr lang="en-US" altLang="zh-CN" sz="2200">
                                            <a:solidFill>
                                              <a:srgbClr val="C00000"/>
                                            </a:solidFill>
                                            <a:latin typeface="Cambria Math"/>
                                            <a:ea typeface="微软雅黑" panose="020B0503020204020204" pitchFamily="34" charset="-122"/>
                                            <a:cs typeface="Arial" panose="020B0604020202020204" pitchFamily="34" charset="0"/>
                                          </a:rPr>
                                          <m:t>𝑖</m:t>
                                        </m:r>
                                      </m:sub>
                                    </m:sSub>
                                  </m:e>
                                </m:d>
                              </m:num>
                              <m:den>
                                <m:d>
                                  <m:dPr>
                                    <m:begChr m:val="|"/>
                                    <m:end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𝐴</m:t>
                                    </m:r>
                                  </m:e>
                                </m:d>
                              </m:den>
                            </m:f>
                          </m:e>
                        </m:func>
                      </m:e>
                    </m:nary>
                  </m:oMath>
                </a14:m>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其中，</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是依据特征</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p>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的取值划分的样本子集。显然，在样本子集数增加的时，</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𝑆𝑝𝑙𝑖𝑡𝐼𝑛𝑓𝑜</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p>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也有增加的趋势，因此，信息增益增加的趋势得到了一定的修正。</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952"/>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15</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832868938"/>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基尼指数</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CART</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决策树算法采用基尼指数（</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Gini Index</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）来选择划分特征。对于样本集</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，假设有</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个分类，则样本属于第</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类的概率为</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，则此概率分布的基尼指数为：</a:t>
                </a:r>
                <a14:m>
                  <m:oMath xmlns:m="http://schemas.openxmlformats.org/officeDocument/2006/math">
                    <m:r>
                      <m:rPr>
                        <m:sty m:val="p"/>
                      </m:rPr>
                      <a:rPr lang="en-US" altLang="zh-CN" sz="2200" smtClean="0">
                        <a:solidFill>
                          <a:srgbClr val="C00000"/>
                        </a:solidFill>
                        <a:latin typeface="Cambria Math"/>
                        <a:ea typeface="微软雅黑" panose="020B0503020204020204" pitchFamily="34" charset="-122"/>
                        <a:cs typeface="Arial" panose="020B0604020202020204" pitchFamily="34" charset="0"/>
                      </a:rPr>
                      <m:t>Gini</m:t>
                    </m:r>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𝑝</m:t>
                        </m:r>
                      </m:e>
                    </m:d>
                    <m:r>
                      <a:rPr lang="en-US" altLang="zh-CN" sz="2200">
                        <a:solidFill>
                          <a:srgbClr val="C00000"/>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srgbClr val="C00000"/>
                            </a:solidFill>
                            <a:latin typeface="Cambria Math"/>
                            <a:ea typeface="微软雅黑" panose="020B0503020204020204" pitchFamily="34" charset="-122"/>
                            <a:cs typeface="Arial" panose="020B0604020202020204" pitchFamily="34" charset="0"/>
                          </a:rPr>
                          <m:t>𝑘</m:t>
                        </m:r>
                        <m:r>
                          <a:rPr lang="en-US" altLang="zh-CN" sz="2200">
                            <a:solidFill>
                              <a:srgbClr val="C00000"/>
                            </a:solidFill>
                            <a:latin typeface="Cambria Math"/>
                            <a:ea typeface="微软雅黑" panose="020B0503020204020204" pitchFamily="34" charset="-122"/>
                            <a:cs typeface="Arial" panose="020B0604020202020204" pitchFamily="34" charset="0"/>
                          </a:rPr>
                          <m:t>=1</m:t>
                        </m:r>
                      </m:sub>
                      <m:sup>
                        <m:r>
                          <a:rPr lang="en-US" altLang="zh-CN" sz="2200">
                            <a:solidFill>
                              <a:srgbClr val="C00000"/>
                            </a:solidFill>
                            <a:latin typeface="Cambria Math"/>
                            <a:ea typeface="微软雅黑" panose="020B0503020204020204" pitchFamily="34" charset="-122"/>
                            <a:cs typeface="Arial" panose="020B0604020202020204" pitchFamily="34" charset="0"/>
                          </a:rPr>
                          <m:t>𝐾</m:t>
                        </m:r>
                      </m:sup>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𝑝</m:t>
                            </m:r>
                          </m:e>
                          <m:sub>
                            <m:r>
                              <a:rPr lang="en-US" altLang="zh-CN" sz="2200">
                                <a:solidFill>
                                  <a:srgbClr val="C00000"/>
                                </a:solidFill>
                                <a:latin typeface="Cambria Math"/>
                                <a:ea typeface="微软雅黑" panose="020B0503020204020204" pitchFamily="34" charset="-122"/>
                                <a:cs typeface="Arial" panose="020B0604020202020204" pitchFamily="34" charset="0"/>
                              </a:rPr>
                              <m:t>𝑘</m:t>
                            </m:r>
                          </m:sub>
                        </m:sSub>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1−</m:t>
                            </m:r>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𝑝</m:t>
                                </m:r>
                              </m:e>
                              <m:sub>
                                <m:r>
                                  <a:rPr lang="en-US" altLang="zh-CN" sz="2200">
                                    <a:solidFill>
                                      <a:srgbClr val="C00000"/>
                                    </a:solidFill>
                                    <a:latin typeface="Cambria Math"/>
                                    <a:ea typeface="微软雅黑" panose="020B0503020204020204" pitchFamily="34" charset="-122"/>
                                    <a:cs typeface="Arial" panose="020B0604020202020204" pitchFamily="34" charset="0"/>
                                  </a:rPr>
                                  <m:t>𝑘</m:t>
                                </m:r>
                              </m:sub>
                            </m:sSub>
                          </m:e>
                        </m:d>
                        <m:r>
                          <a:rPr lang="en-US" altLang="zh-CN" sz="2200">
                            <a:solidFill>
                              <a:srgbClr val="C00000"/>
                            </a:solidFill>
                            <a:latin typeface="Cambria Math"/>
                            <a:ea typeface="微软雅黑" panose="020B0503020204020204" pitchFamily="34" charset="-122"/>
                            <a:cs typeface="Arial" panose="020B0604020202020204" pitchFamily="34" charset="0"/>
                          </a:rPr>
                          <m:t>=1−</m:t>
                        </m:r>
                        <m:nary>
                          <m:naryPr>
                            <m:chr m:val="∑"/>
                            <m:limLoc m:val="undOv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srgbClr val="C00000"/>
                                </a:solidFill>
                                <a:latin typeface="Cambria Math"/>
                                <a:ea typeface="微软雅黑" panose="020B0503020204020204" pitchFamily="34" charset="-122"/>
                                <a:cs typeface="Arial" panose="020B0604020202020204" pitchFamily="34" charset="0"/>
                              </a:rPr>
                              <m:t>𝑘</m:t>
                            </m:r>
                            <m:r>
                              <a:rPr lang="en-US" altLang="zh-CN" sz="2200">
                                <a:solidFill>
                                  <a:srgbClr val="C00000"/>
                                </a:solidFill>
                                <a:latin typeface="Cambria Math"/>
                                <a:ea typeface="微软雅黑" panose="020B0503020204020204" pitchFamily="34" charset="-122"/>
                                <a:cs typeface="Arial" panose="020B0604020202020204" pitchFamily="34" charset="0"/>
                              </a:rPr>
                              <m:t>=1</m:t>
                            </m:r>
                          </m:sub>
                          <m:sup>
                            <m:r>
                              <a:rPr lang="en-US" altLang="zh-CN" sz="2200">
                                <a:solidFill>
                                  <a:srgbClr val="C00000"/>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𝑝</m:t>
                                    </m:r>
                                  </m:e>
                                  <m:sub>
                                    <m:r>
                                      <a:rPr lang="en-US" altLang="zh-CN" sz="2200">
                                        <a:solidFill>
                                          <a:srgbClr val="C00000"/>
                                        </a:solidFill>
                                        <a:latin typeface="Cambria Math"/>
                                        <a:ea typeface="微软雅黑" panose="020B0503020204020204" pitchFamily="34" charset="-122"/>
                                        <a:cs typeface="Arial" panose="020B0604020202020204" pitchFamily="34" charset="0"/>
                                      </a:rPr>
                                      <m:t>𝑘</m:t>
                                    </m:r>
                                  </m:sub>
                                </m:sSub>
                              </m:e>
                              <m:sup>
                                <m:r>
                                  <a:rPr lang="en-US" altLang="zh-CN" sz="2200">
                                    <a:solidFill>
                                      <a:srgbClr val="C00000"/>
                                    </a:solidFill>
                                    <a:latin typeface="Cambria Math"/>
                                    <a:ea typeface="微软雅黑" panose="020B0503020204020204" pitchFamily="34" charset="-122"/>
                                    <a:cs typeface="Arial" panose="020B0604020202020204" pitchFamily="34" charset="0"/>
                                  </a:rPr>
                                  <m:t>2</m:t>
                                </m:r>
                              </m:sup>
                            </m:sSup>
                          </m:e>
                        </m:nary>
                      </m:e>
                    </m:nary>
                  </m:oMath>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对于样本集</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，其基尼指数为：</a:t>
                </a:r>
                <a14:m>
                  <m:oMath xmlns:m="http://schemas.openxmlformats.org/officeDocument/2006/math">
                    <m:r>
                      <m:rPr>
                        <m:sty m:val="p"/>
                      </m:rPr>
                      <a:rPr lang="en-US" altLang="zh-CN" sz="2200" smtClean="0">
                        <a:solidFill>
                          <a:srgbClr val="C00000"/>
                        </a:solidFill>
                        <a:latin typeface="Cambria Math"/>
                        <a:ea typeface="微软雅黑" panose="020B0503020204020204" pitchFamily="34" charset="-122"/>
                        <a:cs typeface="Arial" panose="020B0604020202020204" pitchFamily="34" charset="0"/>
                      </a:rPr>
                      <m:t>Gini</m:t>
                    </m:r>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𝐴</m:t>
                        </m:r>
                      </m:e>
                    </m:d>
                    <m:r>
                      <a:rPr lang="en-US" altLang="zh-CN" sz="2200">
                        <a:solidFill>
                          <a:srgbClr val="C00000"/>
                        </a:solidFill>
                        <a:latin typeface="Cambria Math"/>
                        <a:ea typeface="微软雅黑" panose="020B0503020204020204" pitchFamily="34" charset="-122"/>
                        <a:cs typeface="Arial" panose="020B0604020202020204" pitchFamily="34" charset="0"/>
                      </a:rPr>
                      <m:t>=1−</m:t>
                    </m:r>
                    <m:nary>
                      <m:naryPr>
                        <m:chr m:val="∑"/>
                        <m:limLoc m:val="undOv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srgbClr val="C00000"/>
                            </a:solidFill>
                            <a:latin typeface="Cambria Math"/>
                            <a:ea typeface="微软雅黑" panose="020B0503020204020204" pitchFamily="34" charset="-122"/>
                            <a:cs typeface="Arial" panose="020B0604020202020204" pitchFamily="34" charset="0"/>
                          </a:rPr>
                          <m:t>𝑘</m:t>
                        </m:r>
                        <m:r>
                          <a:rPr lang="en-US" altLang="zh-CN" sz="2200">
                            <a:solidFill>
                              <a:srgbClr val="C00000"/>
                            </a:solidFill>
                            <a:latin typeface="Cambria Math"/>
                            <a:ea typeface="微软雅黑" panose="020B0503020204020204" pitchFamily="34" charset="-122"/>
                            <a:cs typeface="Arial" panose="020B0604020202020204" pitchFamily="34" charset="0"/>
                          </a:rPr>
                          <m:t>=1</m:t>
                        </m:r>
                      </m:sub>
                      <m:sup>
                        <m:r>
                          <a:rPr lang="en-US" altLang="zh-CN" sz="2200">
                            <a:solidFill>
                              <a:srgbClr val="C00000"/>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fPr>
                                  <m:num>
                                    <m:d>
                                      <m:dPr>
                                        <m:begChr m:val="|"/>
                                        <m:end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𝐴</m:t>
                                            </m:r>
                                          </m:e>
                                          <m:sub>
                                            <m:r>
                                              <a:rPr lang="en-US" altLang="zh-CN" sz="2200">
                                                <a:solidFill>
                                                  <a:srgbClr val="C00000"/>
                                                </a:solidFill>
                                                <a:latin typeface="Cambria Math"/>
                                                <a:ea typeface="微软雅黑" panose="020B0503020204020204" pitchFamily="34" charset="-122"/>
                                                <a:cs typeface="Arial" panose="020B0604020202020204" pitchFamily="34" charset="0"/>
                                              </a:rPr>
                                              <m:t>𝑘</m:t>
                                            </m:r>
                                          </m:sub>
                                        </m:sSub>
                                      </m:e>
                                    </m:d>
                                  </m:num>
                                  <m:den>
                                    <m:d>
                                      <m:dPr>
                                        <m:begChr m:val="|"/>
                                        <m:end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𝐴</m:t>
                                        </m:r>
                                      </m:e>
                                    </m:d>
                                  </m:den>
                                </m:f>
                              </m:e>
                            </m:d>
                          </m:e>
                          <m:sup>
                            <m:r>
                              <a:rPr lang="en-US" altLang="zh-CN" sz="2200">
                                <a:solidFill>
                                  <a:srgbClr val="C00000"/>
                                </a:solidFill>
                                <a:latin typeface="Cambria Math"/>
                                <a:ea typeface="微软雅黑" panose="020B0503020204020204" pitchFamily="34" charset="-122"/>
                                <a:cs typeface="Arial" panose="020B0604020202020204" pitchFamily="34" charset="0"/>
                              </a:rPr>
                              <m:t>2</m:t>
                            </m:r>
                          </m:sup>
                        </m:sSup>
                      </m:e>
                    </m:nary>
                    <m:r>
                      <a:rPr lang="en-US" altLang="zh-CN" sz="2200">
                        <a:solidFill>
                          <a:srgbClr val="C00000"/>
                        </a:solidFill>
                        <a:latin typeface="Cambria Math"/>
                        <a:ea typeface="微软雅黑" panose="020B0503020204020204" pitchFamily="34" charset="-122"/>
                        <a:cs typeface="Arial" panose="020B0604020202020204" pitchFamily="34" charset="0"/>
                      </a:rPr>
                      <m:t>=1−</m:t>
                    </m:r>
                    <m:f>
                      <m:f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fPr>
                      <m:num>
                        <m:nary>
                          <m:naryPr>
                            <m:chr m:val="∑"/>
                            <m:limLoc m:val="undOv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srgbClr val="C00000"/>
                                </a:solidFill>
                                <a:latin typeface="Cambria Math"/>
                                <a:ea typeface="微软雅黑" panose="020B0503020204020204" pitchFamily="34" charset="-122"/>
                                <a:cs typeface="Arial" panose="020B0604020202020204" pitchFamily="34" charset="0"/>
                              </a:rPr>
                              <m:t>𝑘</m:t>
                            </m:r>
                            <m:r>
                              <a:rPr lang="en-US" altLang="zh-CN" sz="2200">
                                <a:solidFill>
                                  <a:srgbClr val="C00000"/>
                                </a:solidFill>
                                <a:latin typeface="Cambria Math"/>
                                <a:ea typeface="微软雅黑" panose="020B0503020204020204" pitchFamily="34" charset="-122"/>
                                <a:cs typeface="Arial" panose="020B0604020202020204" pitchFamily="34" charset="0"/>
                              </a:rPr>
                              <m:t>=1</m:t>
                            </m:r>
                          </m:sub>
                          <m:sup>
                            <m:r>
                              <a:rPr lang="en-US" altLang="zh-CN" sz="2200">
                                <a:solidFill>
                                  <a:srgbClr val="C00000"/>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d>
                                  <m:dPr>
                                    <m:begChr m:val="|"/>
                                    <m:end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𝐴</m:t>
                                        </m:r>
                                      </m:e>
                                      <m:sub>
                                        <m:r>
                                          <a:rPr lang="en-US" altLang="zh-CN" sz="2200">
                                            <a:solidFill>
                                              <a:srgbClr val="C00000"/>
                                            </a:solidFill>
                                            <a:latin typeface="Cambria Math"/>
                                            <a:ea typeface="微软雅黑" panose="020B0503020204020204" pitchFamily="34" charset="-122"/>
                                            <a:cs typeface="Arial" panose="020B0604020202020204" pitchFamily="34" charset="0"/>
                                          </a:rPr>
                                          <m:t>𝑘</m:t>
                                        </m:r>
                                      </m:sub>
                                    </m:sSub>
                                  </m:e>
                                </m:d>
                              </m:e>
                              <m:sup>
                                <m:r>
                                  <a:rPr lang="en-US" altLang="zh-CN" sz="2200">
                                    <a:solidFill>
                                      <a:srgbClr val="C00000"/>
                                    </a:solidFill>
                                    <a:latin typeface="Cambria Math"/>
                                    <a:ea typeface="微软雅黑" panose="020B0503020204020204" pitchFamily="34" charset="-122"/>
                                    <a:cs typeface="Arial" panose="020B0604020202020204" pitchFamily="34" charset="0"/>
                                  </a:rPr>
                                  <m:t>2</m:t>
                                </m:r>
                              </m:sup>
                            </m:sSup>
                          </m:e>
                        </m:nary>
                      </m:num>
                      <m:den>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d>
                              <m:dPr>
                                <m:begChr m:val="|"/>
                                <m:end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𝐴</m:t>
                                </m:r>
                              </m:e>
                            </m:d>
                          </m:e>
                          <m:sup>
                            <m:r>
                              <a:rPr lang="en-US" altLang="zh-CN" sz="2200">
                                <a:solidFill>
                                  <a:srgbClr val="C00000"/>
                                </a:solidFill>
                                <a:latin typeface="Cambria Math"/>
                                <a:ea typeface="微软雅黑" panose="020B0503020204020204" pitchFamily="34" charset="-122"/>
                                <a:cs typeface="Arial" panose="020B0604020202020204" pitchFamily="34" charset="0"/>
                              </a:rPr>
                              <m:t>2</m:t>
                            </m:r>
                          </m:sup>
                        </m:sSup>
                      </m:den>
                    </m:f>
                  </m:oMath>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示例</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样本集的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5</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个样本中，有</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个相亲，</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个不相亲，因此其基尼指数为：</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Gini</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=0.48</m:t>
                    </m:r>
                  </m:oMath>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3294" b="-2640"/>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244190024"/>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基尼指数</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基尼指数也是一种不等性度量的指标，取值介于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之间，分类越不平衡，基尼指数就越小。</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如果样本集</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划分成独立的两个子集</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，其基尼指数为：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Gini</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d>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e>
                          </m:d>
                        </m:num>
                        <m:den>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𝐺𝑖𝑛𝑖</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d>
                        </m:num>
                        <m:den>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d>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𝐺𝑖𝑛𝑖</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在样本集分裂时，要选择使分开后两个集合基尼指数最小的那个特征及其决策值作为分裂点，即与分裂前基尼指数相比，选择使之减少最多的那个特征及其决策值。</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952"/>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17</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79982717"/>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基尼指数</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利用学历特征的决策值为“硕士”时划分样本集为两个子集，基尼指数为：</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Gini</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硕士</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e>
                        </m:d>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=0.267</m:t>
                    </m:r>
                  </m:oMath>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用年龄特征的决策值为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30</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来划分样本集，此时的基尼指数为：</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Gini</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𝐴</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=30</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4</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4</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4</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e>
                        </m:d>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5</m:t>
                        </m:r>
                      </m:den>
                    </m:f>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=0.3</m:t>
                    </m:r>
                  </m:oMath>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18</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670278117"/>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样本集分裂</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通过计算信息增益、增益率和基尼指数可以找到样本集最佳的分裂方式。</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如果特征的值是离散的，在生成二叉决策树时，将每个离散值都看作潜在分裂点，对每个潜在分裂点试分裂样本集，使分裂后的两个集合达到最大信息增益、增益率或减少最多基尼指数的点为最佳分裂点。</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特征的值是连续的，先将特征值排序，然后将每个特征值看作潜在分裂点，从第二个潜在分裂点开始，按大于等于潜在分裂点的条件试分裂样本集，使分裂后的两个集合达到最大信息增益、增益率或减少最多基尼指数的点为最佳分裂点。</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19</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60947254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648000" defTabSz="913765">
              <a:lnSpc>
                <a:spcPct val="150000"/>
              </a:lnSpc>
              <a:buNone/>
            </a:pPr>
            <a:r>
              <a:rPr lang="zh-CN" altLang="en-US" sz="2400" b="1" dirty="0">
                <a:solidFill>
                  <a:srgbClr val="FF0000"/>
                </a:solidFill>
                <a:latin typeface="Arial" panose="020B0604020202020204" pitchFamily="34" charset="0"/>
                <a:ea typeface="微软雅黑" panose="020B0503020204020204" pitchFamily="34" charset="-122"/>
                <a:cs typeface="Arial" panose="020B0604020202020204" pitchFamily="34" charset="0"/>
              </a:rPr>
              <a:t>分类（</a:t>
            </a:r>
            <a:r>
              <a:rPr lang="en-US" altLang="zh-CN" sz="2400" b="1" dirty="0">
                <a:solidFill>
                  <a:srgbClr val="FF0000"/>
                </a:solidFill>
                <a:latin typeface="Arial" panose="020B0604020202020204" pitchFamily="34" charset="0"/>
                <a:ea typeface="微软雅黑" panose="020B0503020204020204" pitchFamily="34" charset="-122"/>
                <a:cs typeface="Arial" panose="020B0604020202020204" pitchFamily="34" charset="0"/>
              </a:rPr>
              <a:t>Classification</a:t>
            </a:r>
            <a:r>
              <a:rPr lang="zh-CN" altLang="en-US" sz="2400" b="1" dirty="0">
                <a:solidFill>
                  <a:srgbClr val="FF0000"/>
                </a:solidFill>
                <a:latin typeface="Arial" panose="020B0604020202020204" pitchFamily="34" charset="0"/>
                <a:ea typeface="微软雅黑" panose="020B0503020204020204" pitchFamily="34" charset="-122"/>
                <a:cs typeface="Arial" panose="020B0604020202020204" pitchFamily="34" charset="0"/>
              </a:rPr>
              <a:t>），就是将某个事物判定为属于预先设定的有限个集合中的某一个的过程。</a:t>
            </a: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分类问题是机器学习中应用最为广泛的问题。分类问题包括二分类问题和多分类问题。分类任务中样本的类别是预先设定的。分类属于监督学习。</a:t>
            </a:r>
          </a:p>
          <a:p>
            <a:pPr marL="0" indent="648000" defTabSz="913765">
              <a:lnSpc>
                <a:spcPct val="150000"/>
              </a:lnSpc>
              <a:buNone/>
            </a:pP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本章先以较容易理解的算法入手，逐步展开讨论分类的基础知识，以及逻辑回归、</a:t>
            </a:r>
            <a:r>
              <a:rPr lang="en-US" altLang="zh-CN" sz="2400" b="1" dirty="0" err="1">
                <a:solidFill>
                  <a:srgbClr val="0070C0"/>
                </a:solidFill>
                <a:latin typeface="Arial" panose="020B0604020202020204" pitchFamily="34" charset="0"/>
                <a:ea typeface="微软雅黑" panose="020B0503020204020204" pitchFamily="34" charset="-122"/>
                <a:cs typeface="Arial" panose="020B0604020202020204" pitchFamily="34" charset="0"/>
              </a:rPr>
              <a:t>Softmax</a:t>
            </a: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回归等内容。</a:t>
            </a:r>
          </a:p>
          <a:p>
            <a:pPr marL="0" indent="648000" defTabSz="913765">
              <a:lnSpc>
                <a:spcPct val="150000"/>
              </a:lnSpc>
              <a:buNone/>
            </a:pP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本章还讨论了集成学习方法和如何解决类别不平衡问题，它们也可以应用到聚类等其它机器学习任务中。</a:t>
            </a:r>
          </a:p>
          <a:p>
            <a:pPr marL="0" indent="0" defTabSz="913765">
              <a:lnSpc>
                <a:spcPct val="150000"/>
              </a:lnSpc>
              <a:buNone/>
            </a:pPr>
            <a:endPar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zh-CN" altLang="en-US" sz="2800" b="1" dirty="0">
                <a:solidFill>
                  <a:srgbClr val="0070C0"/>
                </a:solidFill>
                <a:latin typeface="微软雅黑" panose="020B0503020204020204" pitchFamily="34" charset="-122"/>
                <a:ea typeface="微软雅黑" panose="020B0503020204020204" pitchFamily="34" charset="-122"/>
              </a:rPr>
              <a:t>第四章 分类</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a:t>
            </a:fld>
            <a:endParaRPr lang="zh-CN" altLang="en-US" sz="1600" dirty="0"/>
          </a:p>
        </p:txBody>
      </p:sp>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算法实现</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20</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546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7196" y="1320688"/>
            <a:ext cx="6749607" cy="57721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3624893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算法实现</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21</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556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229603"/>
            <a:ext cx="5574248" cy="43499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565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16574" y="4421187"/>
            <a:ext cx="5693188" cy="23167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46848202"/>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多叉决策树</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多叉树内部节点将对应特征的每个取值都生成一个分支，因此，在对样本集进行分裂的时候，只选择特征，即对每个特征按所有取值分裂后的子集计算信息增益或增益率，取其中最大者。</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22</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027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299" y="3025568"/>
            <a:ext cx="7883525" cy="3309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43769890"/>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随机森林算法的基本思想是从样本集中有放回地重复随机抽样生成新的样本集合，然后无放回地随机选择若干特征生成一颗决策树，若干颗决策树组成随机森林，在预测分类时，将新实例交由每个决策树判断，并根据每颗树的结果投票决定最终分类。</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一般的随机森林算法需要预先确定两个参数：</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构建的决策树个数</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和构建时参考的特征数</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。特征数</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通常取</a:t>
                </a:r>
                <a14:m>
                  <m:oMath xmlns:m="http://schemas.openxmlformats.org/officeDocument/2006/math">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fNa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e>
                    </m:func>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，其中</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是所有特征的总数</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952" r="-659"/>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4.1.2 </a:t>
            </a:r>
            <a:r>
              <a:rPr lang="zh-CN" altLang="en-US" sz="2800" b="1" dirty="0">
                <a:solidFill>
                  <a:srgbClr val="0070C0"/>
                </a:solidFill>
                <a:latin typeface="微软雅黑" panose="020B0503020204020204" pitchFamily="34" charset="-122"/>
                <a:ea typeface="微软雅黑" panose="020B0503020204020204" pitchFamily="34" charset="-122"/>
              </a:rPr>
              <a:t>随机森林算法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23</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0377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715" y="4263072"/>
            <a:ext cx="8235950" cy="2474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5477121"/>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“O2O</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优惠券使用预测 ”天池新人实战赛</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赛题的比赛背景：随着移动设备的完善和普及，移动互联网</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各行各业进入了高速发展阶段，这其中以</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O2O</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Online to Offline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）消费最为吸引眼球。</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O2O</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行业天然关联数亿消费者，各类</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APP</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每天记录了超过百亿条用户行为和位置记录，因而成为大数据科研和商业化运营的最佳结合点之一。以优惠券盘活老用户或吸引新客户进店消费是</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O2O</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一种重要营销方式。然而随机投放的优惠券对多数用户造成无意义的干扰。对商家而言，滥发的优惠券可能降低品牌声誉，同时难以估算营销成本。个性化投放是提高优惠券核销率的重要技术，它可以让具有一定偏好的消费者得到真正的实惠，同时赋予商家更强的营销能力。</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24</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87327879"/>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“O2O</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优惠券使用预测 ”天池新人实战赛</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赛题为参赛选手提供了</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O2O</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场景相关的丰富数据，希望参赛选手</a:t>
            </a: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通过分析建模，精准预测用户是否会在规定时间内使用相应优惠券</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赛题提供用户在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2016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年</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月</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日至</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2016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年</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月</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日之间真实线上线下消费行为，预测用户在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2016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年</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7</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月领取优惠券后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天以内的使用情况。</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赛题目标是预测投放的优惠券是否核销。针对此任务及一些相关背景知识，使用优惠券核销预测的平均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ROC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曲线下面积）作为评价标准。即对每个优惠券</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coupon_id</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单独计算核销预测的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值，再对所有优惠券的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值求平均作为最终的评价标准。</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25</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862667076"/>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“O2O</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优惠券使用预测 ”天池新人实战赛</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赛题提供的数据分为四个</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XLS</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表文件，包括用户线下、线上消费和优惠券领取行为数据，线下优惠券使用预测样本和选手提交文件等。本示例只使用了用户线下消费和优惠券领取行为数据作为训练和验证数据，该数据保存在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ccf_offline_stage1_train.xls</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表中。</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40065768"/>
              </p:ext>
            </p:extLst>
          </p:nvPr>
        </p:nvGraphicFramePr>
        <p:xfrm>
          <a:off x="184935" y="3438858"/>
          <a:ext cx="4816439" cy="2985899"/>
        </p:xfrm>
        <a:graphic>
          <a:graphicData uri="http://schemas.openxmlformats.org/drawingml/2006/table">
            <a:tbl>
              <a:tblPr firstRow="1" firstCol="1" bandRow="1">
                <a:tableStyleId>{0E3FDE45-AF77-4B5C-9715-49D594BDF05E}</a:tableStyleId>
              </a:tblPr>
              <a:tblGrid>
                <a:gridCol w="1031657">
                  <a:extLst>
                    <a:ext uri="{9D8B030D-6E8A-4147-A177-3AD203B41FA5}">
                      <a16:colId xmlns:a16="http://schemas.microsoft.com/office/drawing/2014/main" val="20000"/>
                    </a:ext>
                  </a:extLst>
                </a:gridCol>
                <a:gridCol w="3784782">
                  <a:extLst>
                    <a:ext uri="{9D8B030D-6E8A-4147-A177-3AD203B41FA5}">
                      <a16:colId xmlns:a16="http://schemas.microsoft.com/office/drawing/2014/main" val="20001"/>
                    </a:ext>
                  </a:extLst>
                </a:gridCol>
              </a:tblGrid>
              <a:tr h="0">
                <a:tc>
                  <a:txBody>
                    <a:bodyPr/>
                    <a:lstStyle/>
                    <a:p>
                      <a:pPr algn="just">
                        <a:spcAft>
                          <a:spcPts val="0"/>
                        </a:spcAft>
                      </a:pPr>
                      <a:r>
                        <a:rPr lang="en-US" sz="1100" kern="0" dirty="0">
                          <a:effectLst/>
                        </a:rPr>
                        <a:t>Field</a:t>
                      </a:r>
                      <a:endParaRPr lang="zh-CN" sz="1400" kern="100" dirty="0">
                        <a:effectLst/>
                        <a:latin typeface="Times New Roman"/>
                        <a:ea typeface="宋体"/>
                      </a:endParaRPr>
                    </a:p>
                  </a:txBody>
                  <a:tcPr marL="68580" marR="68580" marT="0" marB="0" anchor="ctr"/>
                </a:tc>
                <a:tc>
                  <a:txBody>
                    <a:bodyPr/>
                    <a:lstStyle/>
                    <a:p>
                      <a:pPr algn="just">
                        <a:spcAft>
                          <a:spcPts val="0"/>
                        </a:spcAft>
                      </a:pPr>
                      <a:r>
                        <a:rPr lang="en-US" sz="1100" kern="0">
                          <a:effectLst/>
                        </a:rPr>
                        <a:t>Description</a:t>
                      </a:r>
                      <a:endParaRPr lang="zh-CN" sz="1400" kern="100">
                        <a:effectLst/>
                        <a:latin typeface="Times New Roman"/>
                        <a:ea typeface="宋体"/>
                      </a:endParaRPr>
                    </a:p>
                  </a:txBody>
                  <a:tcPr marL="68580" marR="68580" marT="0" marB="0" anchor="ctr"/>
                </a:tc>
                <a:extLst>
                  <a:ext uri="{0D108BD9-81ED-4DB2-BD59-A6C34878D82A}">
                    <a16:rowId xmlns:a16="http://schemas.microsoft.com/office/drawing/2014/main" val="10000"/>
                  </a:ext>
                </a:extLst>
              </a:tr>
              <a:tr h="0">
                <a:tc>
                  <a:txBody>
                    <a:bodyPr/>
                    <a:lstStyle/>
                    <a:p>
                      <a:pPr algn="just">
                        <a:lnSpc>
                          <a:spcPts val="1800"/>
                        </a:lnSpc>
                        <a:spcAft>
                          <a:spcPts val="0"/>
                        </a:spcAft>
                      </a:pPr>
                      <a:r>
                        <a:rPr lang="en-US" sz="1100" kern="0">
                          <a:effectLst/>
                        </a:rPr>
                        <a:t>User_id</a:t>
                      </a:r>
                      <a:endParaRPr lang="zh-CN" sz="1400" kern="100">
                        <a:effectLst/>
                        <a:latin typeface="Times New Roman"/>
                        <a:ea typeface="宋体"/>
                      </a:endParaRPr>
                    </a:p>
                  </a:txBody>
                  <a:tcPr marL="68580" marR="68580" marT="0" marB="0" anchor="ctr"/>
                </a:tc>
                <a:tc>
                  <a:txBody>
                    <a:bodyPr/>
                    <a:lstStyle/>
                    <a:p>
                      <a:pPr algn="just">
                        <a:lnSpc>
                          <a:spcPts val="1800"/>
                        </a:lnSpc>
                        <a:spcAft>
                          <a:spcPts val="0"/>
                        </a:spcAft>
                      </a:pPr>
                      <a:r>
                        <a:rPr lang="zh-CN" sz="1100" kern="0">
                          <a:effectLst/>
                        </a:rPr>
                        <a:t>用户</a:t>
                      </a:r>
                      <a:r>
                        <a:rPr lang="en-US" sz="1100" kern="0">
                          <a:effectLst/>
                        </a:rPr>
                        <a:t>ID</a:t>
                      </a:r>
                      <a:endParaRPr lang="zh-CN" sz="1400" kern="100">
                        <a:effectLst/>
                        <a:latin typeface="Times New Roman"/>
                        <a:ea typeface="宋体"/>
                      </a:endParaRPr>
                    </a:p>
                  </a:txBody>
                  <a:tcPr marL="68580" marR="68580" marT="0" marB="0" anchor="ctr"/>
                </a:tc>
                <a:extLst>
                  <a:ext uri="{0D108BD9-81ED-4DB2-BD59-A6C34878D82A}">
                    <a16:rowId xmlns:a16="http://schemas.microsoft.com/office/drawing/2014/main" val="10001"/>
                  </a:ext>
                </a:extLst>
              </a:tr>
              <a:tr h="0">
                <a:tc>
                  <a:txBody>
                    <a:bodyPr/>
                    <a:lstStyle/>
                    <a:p>
                      <a:pPr algn="just">
                        <a:lnSpc>
                          <a:spcPts val="1800"/>
                        </a:lnSpc>
                        <a:spcAft>
                          <a:spcPts val="0"/>
                        </a:spcAft>
                      </a:pPr>
                      <a:r>
                        <a:rPr lang="en-US" sz="1100" kern="0">
                          <a:effectLst/>
                        </a:rPr>
                        <a:t>Merchant_id</a:t>
                      </a:r>
                      <a:endParaRPr lang="zh-CN" sz="1400" kern="100">
                        <a:effectLst/>
                        <a:latin typeface="Times New Roman"/>
                        <a:ea typeface="宋体"/>
                      </a:endParaRPr>
                    </a:p>
                  </a:txBody>
                  <a:tcPr marL="68580" marR="68580" marT="0" marB="0" anchor="ctr"/>
                </a:tc>
                <a:tc>
                  <a:txBody>
                    <a:bodyPr/>
                    <a:lstStyle/>
                    <a:p>
                      <a:pPr algn="just">
                        <a:lnSpc>
                          <a:spcPts val="1800"/>
                        </a:lnSpc>
                        <a:spcAft>
                          <a:spcPts val="0"/>
                        </a:spcAft>
                      </a:pPr>
                      <a:r>
                        <a:rPr lang="zh-CN" sz="1100" kern="0">
                          <a:effectLst/>
                        </a:rPr>
                        <a:t>商户</a:t>
                      </a:r>
                      <a:r>
                        <a:rPr lang="en-US" sz="1100" kern="0">
                          <a:effectLst/>
                        </a:rPr>
                        <a:t>ID</a:t>
                      </a:r>
                      <a:endParaRPr lang="zh-CN" sz="1400" kern="100">
                        <a:effectLst/>
                        <a:latin typeface="Times New Roman"/>
                        <a:ea typeface="宋体"/>
                      </a:endParaRPr>
                    </a:p>
                  </a:txBody>
                  <a:tcPr marL="68580" marR="68580" marT="0" marB="0" anchor="ctr"/>
                </a:tc>
                <a:extLst>
                  <a:ext uri="{0D108BD9-81ED-4DB2-BD59-A6C34878D82A}">
                    <a16:rowId xmlns:a16="http://schemas.microsoft.com/office/drawing/2014/main" val="10002"/>
                  </a:ext>
                </a:extLst>
              </a:tr>
              <a:tr h="0">
                <a:tc>
                  <a:txBody>
                    <a:bodyPr/>
                    <a:lstStyle/>
                    <a:p>
                      <a:pPr algn="just">
                        <a:lnSpc>
                          <a:spcPts val="1800"/>
                        </a:lnSpc>
                        <a:spcAft>
                          <a:spcPts val="0"/>
                        </a:spcAft>
                      </a:pPr>
                      <a:r>
                        <a:rPr lang="en-US" sz="1100" kern="0">
                          <a:effectLst/>
                        </a:rPr>
                        <a:t>Coupon_id</a:t>
                      </a:r>
                      <a:endParaRPr lang="zh-CN" sz="1400" kern="100">
                        <a:effectLst/>
                        <a:latin typeface="Times New Roman"/>
                        <a:ea typeface="宋体"/>
                      </a:endParaRPr>
                    </a:p>
                  </a:txBody>
                  <a:tcPr marL="68580" marR="68580" marT="0" marB="0" anchor="ctr"/>
                </a:tc>
                <a:tc>
                  <a:txBody>
                    <a:bodyPr/>
                    <a:lstStyle/>
                    <a:p>
                      <a:pPr algn="just">
                        <a:lnSpc>
                          <a:spcPts val="1800"/>
                        </a:lnSpc>
                        <a:spcAft>
                          <a:spcPts val="0"/>
                        </a:spcAft>
                      </a:pPr>
                      <a:r>
                        <a:rPr lang="zh-CN" sz="1100" kern="0">
                          <a:effectLst/>
                        </a:rPr>
                        <a:t>优惠券</a:t>
                      </a:r>
                      <a:r>
                        <a:rPr lang="en-US" sz="1100" kern="0">
                          <a:effectLst/>
                        </a:rPr>
                        <a:t>ID</a:t>
                      </a:r>
                      <a:r>
                        <a:rPr lang="zh-CN" sz="1100" kern="0">
                          <a:effectLst/>
                        </a:rPr>
                        <a:t>：</a:t>
                      </a:r>
                      <a:r>
                        <a:rPr lang="en-US" sz="1100" kern="0">
                          <a:effectLst/>
                        </a:rPr>
                        <a:t>null</a:t>
                      </a:r>
                      <a:r>
                        <a:rPr lang="zh-CN" sz="1100" kern="0">
                          <a:effectLst/>
                        </a:rPr>
                        <a:t>表示无优惠券消费，此时</a:t>
                      </a:r>
                      <a:r>
                        <a:rPr lang="en-US" sz="1100" kern="0">
                          <a:effectLst/>
                        </a:rPr>
                        <a:t>Discount_rate</a:t>
                      </a:r>
                      <a:r>
                        <a:rPr lang="zh-CN" sz="1100" kern="0">
                          <a:effectLst/>
                        </a:rPr>
                        <a:t>和</a:t>
                      </a:r>
                      <a:r>
                        <a:rPr lang="en-US" sz="1100" kern="0">
                          <a:effectLst/>
                        </a:rPr>
                        <a:t>Date_received</a:t>
                      </a:r>
                      <a:r>
                        <a:rPr lang="zh-CN" sz="1100" kern="0">
                          <a:effectLst/>
                        </a:rPr>
                        <a:t>字段无意义</a:t>
                      </a:r>
                      <a:endParaRPr lang="zh-CN" sz="1400" kern="100">
                        <a:effectLst/>
                        <a:latin typeface="Times New Roman"/>
                        <a:ea typeface="宋体"/>
                      </a:endParaRPr>
                    </a:p>
                  </a:txBody>
                  <a:tcPr marL="68580" marR="68580" marT="0" marB="0" anchor="ctr"/>
                </a:tc>
                <a:extLst>
                  <a:ext uri="{0D108BD9-81ED-4DB2-BD59-A6C34878D82A}">
                    <a16:rowId xmlns:a16="http://schemas.microsoft.com/office/drawing/2014/main" val="10003"/>
                  </a:ext>
                </a:extLst>
              </a:tr>
              <a:tr h="0">
                <a:tc>
                  <a:txBody>
                    <a:bodyPr/>
                    <a:lstStyle/>
                    <a:p>
                      <a:pPr algn="just">
                        <a:lnSpc>
                          <a:spcPts val="1800"/>
                        </a:lnSpc>
                        <a:spcAft>
                          <a:spcPts val="0"/>
                        </a:spcAft>
                      </a:pPr>
                      <a:r>
                        <a:rPr lang="en-US" sz="1100" kern="0">
                          <a:effectLst/>
                        </a:rPr>
                        <a:t>Discount_rate</a:t>
                      </a:r>
                      <a:endParaRPr lang="zh-CN" sz="1400" kern="100">
                        <a:effectLst/>
                        <a:latin typeface="Times New Roman"/>
                        <a:ea typeface="宋体"/>
                      </a:endParaRPr>
                    </a:p>
                  </a:txBody>
                  <a:tcPr marL="68580" marR="68580" marT="0" marB="0" anchor="ctr"/>
                </a:tc>
                <a:tc>
                  <a:txBody>
                    <a:bodyPr/>
                    <a:lstStyle/>
                    <a:p>
                      <a:pPr algn="just">
                        <a:lnSpc>
                          <a:spcPts val="1800"/>
                        </a:lnSpc>
                        <a:spcAft>
                          <a:spcPts val="0"/>
                        </a:spcAft>
                      </a:pPr>
                      <a:r>
                        <a:rPr lang="zh-CN" sz="1100" kern="0">
                          <a:effectLst/>
                        </a:rPr>
                        <a:t>优惠率：</a:t>
                      </a:r>
                      <a:r>
                        <a:rPr lang="en-US" sz="1100" kern="0">
                          <a:effectLst/>
                        </a:rPr>
                        <a:t>x \in [0,1]</a:t>
                      </a:r>
                      <a:r>
                        <a:rPr lang="zh-CN" sz="1100" kern="0">
                          <a:effectLst/>
                        </a:rPr>
                        <a:t>代表折扣率；</a:t>
                      </a:r>
                      <a:r>
                        <a:rPr lang="en-US" sz="1100" kern="0">
                          <a:effectLst/>
                        </a:rPr>
                        <a:t>x</a:t>
                      </a:r>
                      <a:r>
                        <a:rPr lang="zh-CN" sz="1100" kern="0">
                          <a:effectLst/>
                        </a:rPr>
                        <a:t>：</a:t>
                      </a:r>
                      <a:r>
                        <a:rPr lang="en-US" sz="1100" kern="0">
                          <a:effectLst/>
                        </a:rPr>
                        <a:t>y</a:t>
                      </a:r>
                      <a:r>
                        <a:rPr lang="zh-CN" sz="1100" kern="0">
                          <a:effectLst/>
                        </a:rPr>
                        <a:t>表示满</a:t>
                      </a:r>
                      <a:r>
                        <a:rPr lang="en-US" sz="1100" kern="0">
                          <a:effectLst/>
                        </a:rPr>
                        <a:t>x</a:t>
                      </a:r>
                      <a:r>
                        <a:rPr lang="zh-CN" sz="1100" kern="0">
                          <a:effectLst/>
                        </a:rPr>
                        <a:t>减</a:t>
                      </a:r>
                      <a:r>
                        <a:rPr lang="en-US" sz="1100" kern="0">
                          <a:effectLst/>
                        </a:rPr>
                        <a:t>y</a:t>
                      </a:r>
                      <a:r>
                        <a:rPr lang="zh-CN" sz="1100" kern="0">
                          <a:effectLst/>
                        </a:rPr>
                        <a:t>。单位是元</a:t>
                      </a:r>
                      <a:endParaRPr lang="zh-CN" sz="1400" kern="100">
                        <a:effectLst/>
                        <a:latin typeface="Times New Roman"/>
                        <a:ea typeface="宋体"/>
                      </a:endParaRPr>
                    </a:p>
                  </a:txBody>
                  <a:tcPr marL="68580" marR="68580" marT="0" marB="0" anchor="ctr"/>
                </a:tc>
                <a:extLst>
                  <a:ext uri="{0D108BD9-81ED-4DB2-BD59-A6C34878D82A}">
                    <a16:rowId xmlns:a16="http://schemas.microsoft.com/office/drawing/2014/main" val="10004"/>
                  </a:ext>
                </a:extLst>
              </a:tr>
              <a:tr h="0">
                <a:tc>
                  <a:txBody>
                    <a:bodyPr/>
                    <a:lstStyle/>
                    <a:p>
                      <a:pPr algn="just">
                        <a:lnSpc>
                          <a:spcPts val="1800"/>
                        </a:lnSpc>
                        <a:spcAft>
                          <a:spcPts val="0"/>
                        </a:spcAft>
                      </a:pPr>
                      <a:r>
                        <a:rPr lang="en-US" sz="1100" kern="0">
                          <a:effectLst/>
                        </a:rPr>
                        <a:t>Distance</a:t>
                      </a:r>
                      <a:endParaRPr lang="zh-CN" sz="1400" kern="100">
                        <a:effectLst/>
                        <a:latin typeface="Times New Roman"/>
                        <a:ea typeface="宋体"/>
                      </a:endParaRPr>
                    </a:p>
                  </a:txBody>
                  <a:tcPr marL="68580" marR="68580" marT="0" marB="0" anchor="ctr"/>
                </a:tc>
                <a:tc>
                  <a:txBody>
                    <a:bodyPr/>
                    <a:lstStyle/>
                    <a:p>
                      <a:pPr algn="just">
                        <a:lnSpc>
                          <a:spcPts val="1800"/>
                        </a:lnSpc>
                        <a:spcAft>
                          <a:spcPts val="0"/>
                        </a:spcAft>
                      </a:pPr>
                      <a:r>
                        <a:rPr lang="en-US" sz="1100" kern="0">
                          <a:effectLst/>
                        </a:rPr>
                        <a:t>user</a:t>
                      </a:r>
                      <a:r>
                        <a:rPr lang="zh-CN" sz="1100" kern="0">
                          <a:effectLst/>
                        </a:rPr>
                        <a:t>经常活动的地点离该</a:t>
                      </a:r>
                      <a:r>
                        <a:rPr lang="en-US" sz="1100" kern="0">
                          <a:effectLst/>
                        </a:rPr>
                        <a:t>merchant</a:t>
                      </a:r>
                      <a:r>
                        <a:rPr lang="zh-CN" sz="1100" kern="0">
                          <a:effectLst/>
                        </a:rPr>
                        <a:t>的最近门店距离是</a:t>
                      </a:r>
                      <a:r>
                        <a:rPr lang="en-US" sz="1100" kern="0">
                          <a:effectLst/>
                        </a:rPr>
                        <a:t>x*500</a:t>
                      </a:r>
                      <a:r>
                        <a:rPr lang="zh-CN" sz="1100" kern="0">
                          <a:effectLst/>
                        </a:rPr>
                        <a:t>米（如果是连锁店，则取最近的一家门店），</a:t>
                      </a:r>
                      <a:r>
                        <a:rPr lang="en-US" sz="1100" kern="0">
                          <a:effectLst/>
                        </a:rPr>
                        <a:t>x\in[0,10]</a:t>
                      </a:r>
                      <a:r>
                        <a:rPr lang="zh-CN" sz="1100" kern="0">
                          <a:effectLst/>
                        </a:rPr>
                        <a:t>；</a:t>
                      </a:r>
                      <a:r>
                        <a:rPr lang="en-US" sz="1100" kern="0">
                          <a:effectLst/>
                        </a:rPr>
                        <a:t>null</a:t>
                      </a:r>
                      <a:r>
                        <a:rPr lang="zh-CN" sz="1100" kern="0">
                          <a:effectLst/>
                        </a:rPr>
                        <a:t>表示无此信息，</a:t>
                      </a:r>
                      <a:r>
                        <a:rPr lang="en-US" sz="1100" kern="0">
                          <a:effectLst/>
                        </a:rPr>
                        <a:t>0</a:t>
                      </a:r>
                      <a:r>
                        <a:rPr lang="zh-CN" sz="1100" kern="0">
                          <a:effectLst/>
                        </a:rPr>
                        <a:t>表示低于</a:t>
                      </a:r>
                      <a:r>
                        <a:rPr lang="en-US" sz="1100" kern="0">
                          <a:effectLst/>
                        </a:rPr>
                        <a:t>500</a:t>
                      </a:r>
                      <a:r>
                        <a:rPr lang="zh-CN" sz="1100" kern="0">
                          <a:effectLst/>
                        </a:rPr>
                        <a:t>米，</a:t>
                      </a:r>
                      <a:r>
                        <a:rPr lang="en-US" sz="1100" kern="0">
                          <a:effectLst/>
                        </a:rPr>
                        <a:t>10</a:t>
                      </a:r>
                      <a:r>
                        <a:rPr lang="zh-CN" sz="1100" kern="0">
                          <a:effectLst/>
                        </a:rPr>
                        <a:t>表示大于</a:t>
                      </a:r>
                      <a:r>
                        <a:rPr lang="en-US" sz="1100" kern="0">
                          <a:effectLst/>
                        </a:rPr>
                        <a:t>5</a:t>
                      </a:r>
                      <a:r>
                        <a:rPr lang="zh-CN" sz="1100" kern="0">
                          <a:effectLst/>
                        </a:rPr>
                        <a:t>公里；</a:t>
                      </a:r>
                      <a:endParaRPr lang="zh-CN" sz="1400" kern="100">
                        <a:effectLst/>
                        <a:latin typeface="Times New Roman"/>
                        <a:ea typeface="宋体"/>
                      </a:endParaRPr>
                    </a:p>
                  </a:txBody>
                  <a:tcPr marL="68580" marR="68580" marT="0" marB="0" anchor="ctr"/>
                </a:tc>
                <a:extLst>
                  <a:ext uri="{0D108BD9-81ED-4DB2-BD59-A6C34878D82A}">
                    <a16:rowId xmlns:a16="http://schemas.microsoft.com/office/drawing/2014/main" val="10005"/>
                  </a:ext>
                </a:extLst>
              </a:tr>
              <a:tr h="0">
                <a:tc>
                  <a:txBody>
                    <a:bodyPr/>
                    <a:lstStyle/>
                    <a:p>
                      <a:pPr algn="just">
                        <a:lnSpc>
                          <a:spcPts val="1800"/>
                        </a:lnSpc>
                        <a:spcAft>
                          <a:spcPts val="0"/>
                        </a:spcAft>
                      </a:pPr>
                      <a:r>
                        <a:rPr lang="en-US" sz="1100" kern="0">
                          <a:effectLst/>
                        </a:rPr>
                        <a:t>Date_received</a:t>
                      </a:r>
                      <a:endParaRPr lang="zh-CN" sz="1400" kern="100">
                        <a:effectLst/>
                        <a:latin typeface="Times New Roman"/>
                        <a:ea typeface="宋体"/>
                      </a:endParaRPr>
                    </a:p>
                  </a:txBody>
                  <a:tcPr marL="68580" marR="68580" marT="0" marB="0" anchor="ctr"/>
                </a:tc>
                <a:tc>
                  <a:txBody>
                    <a:bodyPr/>
                    <a:lstStyle/>
                    <a:p>
                      <a:pPr algn="just">
                        <a:lnSpc>
                          <a:spcPts val="1800"/>
                        </a:lnSpc>
                        <a:spcAft>
                          <a:spcPts val="0"/>
                        </a:spcAft>
                      </a:pPr>
                      <a:r>
                        <a:rPr lang="zh-CN" sz="1100" kern="0">
                          <a:effectLst/>
                        </a:rPr>
                        <a:t>领取优惠券日期</a:t>
                      </a:r>
                      <a:endParaRPr lang="zh-CN" sz="1400" kern="100">
                        <a:effectLst/>
                        <a:latin typeface="Times New Roman"/>
                        <a:ea typeface="宋体"/>
                      </a:endParaRPr>
                    </a:p>
                  </a:txBody>
                  <a:tcPr marL="68580" marR="68580" marT="0" marB="0" anchor="ctr"/>
                </a:tc>
                <a:extLst>
                  <a:ext uri="{0D108BD9-81ED-4DB2-BD59-A6C34878D82A}">
                    <a16:rowId xmlns:a16="http://schemas.microsoft.com/office/drawing/2014/main" val="10006"/>
                  </a:ext>
                </a:extLst>
              </a:tr>
              <a:tr h="0">
                <a:tc>
                  <a:txBody>
                    <a:bodyPr/>
                    <a:lstStyle/>
                    <a:p>
                      <a:pPr algn="just">
                        <a:lnSpc>
                          <a:spcPts val="1800"/>
                        </a:lnSpc>
                        <a:spcAft>
                          <a:spcPts val="0"/>
                        </a:spcAft>
                      </a:pPr>
                      <a:r>
                        <a:rPr lang="en-US" sz="1100" kern="0">
                          <a:effectLst/>
                        </a:rPr>
                        <a:t>Date</a:t>
                      </a:r>
                      <a:endParaRPr lang="zh-CN" sz="1400" kern="100">
                        <a:effectLst/>
                        <a:latin typeface="Times New Roman"/>
                        <a:ea typeface="宋体"/>
                      </a:endParaRPr>
                    </a:p>
                  </a:txBody>
                  <a:tcPr marL="68580" marR="68580" marT="0" marB="0" anchor="ctr"/>
                </a:tc>
                <a:tc>
                  <a:txBody>
                    <a:bodyPr/>
                    <a:lstStyle/>
                    <a:p>
                      <a:pPr algn="just">
                        <a:lnSpc>
                          <a:spcPts val="1800"/>
                        </a:lnSpc>
                        <a:spcAft>
                          <a:spcPts val="0"/>
                        </a:spcAft>
                      </a:pPr>
                      <a:r>
                        <a:rPr lang="zh-CN" sz="1100" kern="0" dirty="0">
                          <a:effectLst/>
                        </a:rPr>
                        <a:t>消费日期：如果</a:t>
                      </a:r>
                      <a:r>
                        <a:rPr lang="en-US" sz="1100" kern="0" dirty="0">
                          <a:effectLst/>
                        </a:rPr>
                        <a:t>Date=null &amp; </a:t>
                      </a:r>
                      <a:r>
                        <a:rPr lang="en-US" sz="1100" kern="0" dirty="0" err="1">
                          <a:effectLst/>
                        </a:rPr>
                        <a:t>Coupon_id</a:t>
                      </a:r>
                      <a:r>
                        <a:rPr lang="en-US" sz="1100" kern="0" dirty="0">
                          <a:effectLst/>
                        </a:rPr>
                        <a:t> != null</a:t>
                      </a:r>
                      <a:r>
                        <a:rPr lang="zh-CN" sz="1100" kern="0" dirty="0">
                          <a:effectLst/>
                        </a:rPr>
                        <a:t>，该记录表示领取优惠券但没有使用，即负样本；如果</a:t>
                      </a:r>
                      <a:r>
                        <a:rPr lang="en-US" sz="1100" kern="0" dirty="0">
                          <a:effectLst/>
                        </a:rPr>
                        <a:t>Date!=null &amp; </a:t>
                      </a:r>
                      <a:r>
                        <a:rPr lang="en-US" sz="1100" kern="0" dirty="0" err="1">
                          <a:effectLst/>
                        </a:rPr>
                        <a:t>Coupon_id</a:t>
                      </a:r>
                      <a:r>
                        <a:rPr lang="en-US" sz="1100" kern="0" dirty="0">
                          <a:effectLst/>
                        </a:rPr>
                        <a:t> = null</a:t>
                      </a:r>
                      <a:r>
                        <a:rPr lang="zh-CN" sz="1100" kern="0" dirty="0">
                          <a:effectLst/>
                        </a:rPr>
                        <a:t>，则表示普通消费日期；如果</a:t>
                      </a:r>
                      <a:r>
                        <a:rPr lang="en-US" sz="1100" kern="0" dirty="0">
                          <a:effectLst/>
                        </a:rPr>
                        <a:t>Date!=null &amp; </a:t>
                      </a:r>
                      <a:r>
                        <a:rPr lang="en-US" sz="1100" kern="0" dirty="0" err="1">
                          <a:effectLst/>
                        </a:rPr>
                        <a:t>Coupon_id</a:t>
                      </a:r>
                      <a:r>
                        <a:rPr lang="en-US" sz="1100" kern="0" dirty="0">
                          <a:effectLst/>
                        </a:rPr>
                        <a:t> != null</a:t>
                      </a:r>
                      <a:r>
                        <a:rPr lang="zh-CN" sz="1100" kern="0" dirty="0">
                          <a:effectLst/>
                        </a:rPr>
                        <a:t>，则表示用优惠券消费日期，即正样本；</a:t>
                      </a:r>
                      <a:endParaRPr lang="zh-CN" sz="1400" kern="100" dirty="0">
                        <a:effectLst/>
                        <a:latin typeface="Times New Roman"/>
                        <a:ea typeface="宋体"/>
                      </a:endParaRPr>
                    </a:p>
                  </a:txBody>
                  <a:tcPr marL="68580" marR="68580" marT="0" marB="0" anchor="ctr"/>
                </a:tc>
                <a:extLst>
                  <a:ext uri="{0D108BD9-81ED-4DB2-BD59-A6C34878D82A}">
                    <a16:rowId xmlns:a16="http://schemas.microsoft.com/office/drawing/2014/main" val="10007"/>
                  </a:ext>
                </a:extLst>
              </a:tr>
            </a:tbl>
          </a:graphicData>
        </a:graphic>
      </p:graphicFrame>
      <p:pic>
        <p:nvPicPr>
          <p:cNvPr id="10" name="图片 9" descr="C:\Users\ADMINI~1\AppData\Local\Temp\1514039489(1).png"/>
          <p:cNvPicPr/>
          <p:nvPr/>
        </p:nvPicPr>
        <p:blipFill>
          <a:blip r:embed="rId3">
            <a:extLst>
              <a:ext uri="{28A0092B-C50C-407E-A947-70E740481C1C}">
                <a14:useLocalDpi xmlns:a14="http://schemas.microsoft.com/office/drawing/2010/main" val="0"/>
              </a:ext>
            </a:extLst>
          </a:blip>
          <a:srcRect/>
          <a:stretch>
            <a:fillRect/>
          </a:stretch>
        </p:blipFill>
        <p:spPr>
          <a:xfrm>
            <a:off x="5033010" y="3674965"/>
            <a:ext cx="4110990" cy="2266315"/>
          </a:xfrm>
          <a:prstGeom prst="rect">
            <a:avLst/>
          </a:prstGeom>
          <a:noFill/>
          <a:ln>
            <a:noFill/>
          </a:ln>
        </p:spPr>
      </p:pic>
    </p:spTree>
    <p:extLst>
      <p:ext uri="{BB962C8B-B14F-4D97-AF65-F5344CB8AC3E}">
        <p14:creationId xmlns:p14="http://schemas.microsoft.com/office/powerpoint/2010/main" val="1102268139"/>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基本思路</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此问题是一个典型的从已知的样本集中生成一个预测模型，并用该模型来预测未知实例的问题，属于监督学习范畴。对此类问题的处理一般包括分析问题并选择算法、从原始的数据中提取特征、评估效果等步骤。一般需要依照上述步骤重复多次调整算法、提取新特征以取得更好的效果。</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模型需要预测的结果为是或者否，属于二分类问题。在工业界和各类竞赛中，随机森林模型以其优良的特性得到了广泛的应用，本实验也基于随机森林模型来建模。</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27</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967779252"/>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提取合适特征</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样本集中的有些字段可以直接作为特征使用，如</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Merchant_id</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（商户</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ID</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）。但更多的字段不能直接使用，需要从中挖掘出算法能够利用的特征。如</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Date_received</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领取优惠券日期。从常识来看，周末领取的优惠券可能更容易被使用一些，因此，如果从领取优惠券日期中提取出“是否是周末”的特征，可能就有助于算法找出一些规律来，从而建立更合理的模型。同样的，还可以从优惠券日期中提取出“周几”和“该月的第几天”等等特征。</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从现有的实例数据中提取出一些可以用来建模的特征，正是此类比赛的重点所在。合适的特征集对最终结果影响很大。从样本集中提取特征，需要有机器学习的基础知识，也要有问题所涉及的专门领域知识，这个过程有个专有名词，叫“特征工程”。</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28</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491678543"/>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提取合适特征</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如果某商户以往发放的优惠券使用的比率高，那么以后的使用率应该也会高一些，因此，可以提取一些与商户相关的特征：</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total_sales</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，某商户总的线下销售笔数。</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sales_use_coupon</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，商户用了优惠券的销售笔数。</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total_coupons</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，该商户发放的优惠券总数。</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4)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use_coupon_rate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，用券消费率，等于</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sales_use_coupon</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total_sales</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5)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transfer_rate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，优惠券转化率，等于</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sales_use_coupon</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total_coupons</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6)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merchant_max_distance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，用券的消费者中，距离商户的最大距离。</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29</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29204227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圆角矩形 66"/>
          <p:cNvSpPr/>
          <p:nvPr/>
        </p:nvSpPr>
        <p:spPr>
          <a:xfrm>
            <a:off x="4487765" y="129650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1</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68" name="组合 67"/>
          <p:cNvGrpSpPr/>
          <p:nvPr/>
        </p:nvGrpSpPr>
        <p:grpSpPr>
          <a:xfrm>
            <a:off x="5294860" y="1296499"/>
            <a:ext cx="3574434" cy="511238"/>
            <a:chOff x="6339097" y="1573726"/>
            <a:chExt cx="3744416" cy="511504"/>
          </a:xfrm>
        </p:grpSpPr>
        <p:sp>
          <p:nvSpPr>
            <p:cNvPr id="69" name="圆角矩形 68"/>
            <p:cNvSpPr/>
            <p:nvPr/>
          </p:nvSpPr>
          <p:spPr>
            <a:xfrm>
              <a:off x="6339097" y="1573726"/>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0" name="矩形 69"/>
            <p:cNvSpPr/>
            <p:nvPr/>
          </p:nvSpPr>
          <p:spPr>
            <a:xfrm>
              <a:off x="6491851" y="1614014"/>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决策树、随机森林及其应用</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1" name="圆角矩形 70"/>
          <p:cNvSpPr/>
          <p:nvPr/>
        </p:nvSpPr>
        <p:spPr>
          <a:xfrm>
            <a:off x="4487765" y="2132517"/>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2</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2" name="组合 71"/>
          <p:cNvGrpSpPr/>
          <p:nvPr/>
        </p:nvGrpSpPr>
        <p:grpSpPr>
          <a:xfrm>
            <a:off x="5276958" y="2132517"/>
            <a:ext cx="3574434" cy="511238"/>
            <a:chOff x="6315199" y="2410178"/>
            <a:chExt cx="3744416" cy="511504"/>
          </a:xfrm>
        </p:grpSpPr>
        <p:sp>
          <p:nvSpPr>
            <p:cNvPr id="73" name="圆角矩形 72"/>
            <p:cNvSpPr/>
            <p:nvPr/>
          </p:nvSpPr>
          <p:spPr>
            <a:xfrm>
              <a:off x="6315199" y="2410178"/>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4" name="矩形 73"/>
            <p:cNvSpPr/>
            <p:nvPr/>
          </p:nvSpPr>
          <p:spPr>
            <a:xfrm>
              <a:off x="6486706" y="2450466"/>
              <a:ext cx="3496276" cy="430928"/>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分类算法基础</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5" name="圆角矩形 74"/>
          <p:cNvSpPr/>
          <p:nvPr/>
        </p:nvSpPr>
        <p:spPr>
          <a:xfrm>
            <a:off x="4487765" y="3017909"/>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3</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6" name="组合 75"/>
          <p:cNvGrpSpPr/>
          <p:nvPr/>
        </p:nvGrpSpPr>
        <p:grpSpPr>
          <a:xfrm>
            <a:off x="5294860" y="3017907"/>
            <a:ext cx="3574434" cy="511238"/>
            <a:chOff x="6339097" y="3296031"/>
            <a:chExt cx="3744416" cy="511504"/>
          </a:xfrm>
        </p:grpSpPr>
        <p:sp>
          <p:nvSpPr>
            <p:cNvPr id="77" name="圆角矩形 76"/>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8" name="矩形 77"/>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逻辑回归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9" name="圆角矩形 78"/>
          <p:cNvSpPr/>
          <p:nvPr/>
        </p:nvSpPr>
        <p:spPr>
          <a:xfrm>
            <a:off x="4487765" y="390232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4</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80" name="组合 79"/>
          <p:cNvGrpSpPr/>
          <p:nvPr/>
        </p:nvGrpSpPr>
        <p:grpSpPr>
          <a:xfrm>
            <a:off x="5294860" y="3902318"/>
            <a:ext cx="3574434" cy="511237"/>
            <a:chOff x="6339097" y="4180903"/>
            <a:chExt cx="3744416" cy="511504"/>
          </a:xfrm>
        </p:grpSpPr>
        <p:sp>
          <p:nvSpPr>
            <p:cNvPr id="81" name="圆角矩形 80"/>
            <p:cNvSpPr/>
            <p:nvPr/>
          </p:nvSpPr>
          <p:spPr>
            <a:xfrm>
              <a:off x="6339097" y="4180903"/>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82" name="矩形 81"/>
            <p:cNvSpPr/>
            <p:nvPr/>
          </p:nvSpPr>
          <p:spPr>
            <a:xfrm>
              <a:off x="6491851" y="4221882"/>
              <a:ext cx="3496274" cy="431088"/>
            </a:xfrm>
            <a:prstGeom prst="rect">
              <a:avLst/>
            </a:prstGeom>
          </p:spPr>
          <p:txBody>
            <a:bodyPr wrap="square" lIns="121897" tIns="60948" rIns="121897" bIns="60948">
              <a:spAutoFit/>
            </a:bodyPr>
            <a:lstStyle/>
            <a:p>
              <a:pPr defTabSz="1218565">
                <a:defRPr/>
              </a:pPr>
              <a:r>
                <a:rPr lang="en-US" altLang="zh-CN" sz="2000" b="1" kern="100" dirty="0" err="1">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Softmax</a:t>
              </a: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7" name="TextBox 86"/>
          <p:cNvSpPr txBox="1"/>
          <p:nvPr/>
        </p:nvSpPr>
        <p:spPr>
          <a:xfrm>
            <a:off x="-1" y="2219405"/>
            <a:ext cx="3730907" cy="1600329"/>
          </a:xfrm>
          <a:prstGeom prst="rect">
            <a:avLst/>
          </a:prstGeom>
          <a:noFill/>
        </p:spPr>
        <p:txBody>
          <a:bodyPr wrap="square" lIns="121817" tIns="60906" rIns="121817" bIns="60906">
            <a:spAutoFit/>
          </a:bodyPr>
          <a:lstStyle/>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第四章</a:t>
            </a:r>
            <a:endParaRPr lang="en-US" altLang="zh-CN" sz="4800" b="1" spc="200" dirty="0">
              <a:solidFill>
                <a:srgbClr val="0070C0"/>
              </a:solidFill>
              <a:latin typeface="微软雅黑" panose="020B0503020204020204" pitchFamily="34" charset="-122"/>
              <a:ea typeface="微软雅黑" panose="020B0503020204020204" pitchFamily="34" charset="-122"/>
            </a:endParaRPr>
          </a:p>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分   类</a:t>
            </a:r>
            <a:endParaRPr lang="zh-CN" altLang="en-US" sz="3200" b="1" spc="200" dirty="0">
              <a:solidFill>
                <a:srgbClr val="0070C0"/>
              </a:solidFill>
              <a:latin typeface="微软雅黑" panose="020B0503020204020204" pitchFamily="34" charset="-122"/>
              <a:ea typeface="微软雅黑" panose="020B0503020204020204" pitchFamily="34" charset="-122"/>
            </a:endParaRPr>
          </a:p>
        </p:txBody>
      </p:sp>
      <p:sp>
        <p:nvSpPr>
          <p:cNvPr id="88" name="下箭头 87"/>
          <p:cNvSpPr/>
          <p:nvPr/>
        </p:nvSpPr>
        <p:spPr>
          <a:xfrm rot="16200000">
            <a:off x="3626195" y="1220489"/>
            <a:ext cx="575764" cy="695523"/>
          </a:xfrm>
          <a:prstGeom prst="downArrow">
            <a:avLst/>
          </a:prstGeom>
          <a:solidFill>
            <a:srgbClr val="F5A609"/>
          </a:solidFill>
          <a:ln>
            <a:noFill/>
          </a:ln>
        </p:spPr>
        <p:style>
          <a:lnRef idx="2">
            <a:schemeClr val="accent1">
              <a:shade val="50000"/>
            </a:schemeClr>
          </a:lnRef>
          <a:fillRef idx="1">
            <a:schemeClr val="accent1"/>
          </a:fillRef>
          <a:effectRef idx="0">
            <a:schemeClr val="accent1"/>
          </a:effectRef>
          <a:fontRef idx="minor">
            <a:schemeClr val="lt1"/>
          </a:fontRef>
        </p:style>
        <p:txBody>
          <a:bodyPr lIns="91340" tIns="45671" rIns="91340" bIns="45671" rtlCol="0" anchor="ctr"/>
          <a:lstStyle/>
          <a:p>
            <a:pPr algn="ctr" defTabSz="1218565"/>
            <a:endParaRPr lang="zh-CN" altLang="en-US" sz="2400">
              <a:solidFill>
                <a:prstClr val="white"/>
              </a:solidFill>
              <a:latin typeface="Calibri" panose="020F0502020204030204"/>
              <a:ea typeface="宋体" panose="02010600030101010101" pitchFamily="2" charset="-122"/>
            </a:endParaRPr>
          </a:p>
        </p:txBody>
      </p:sp>
      <p:sp>
        <p:nvSpPr>
          <p:cNvPr id="20" name="灯片编号占位符 1"/>
          <p:cNvSpPr txBox="1">
            <a:spLocks/>
          </p:cNvSpPr>
          <p:nvPr/>
        </p:nvSpPr>
        <p:spPr>
          <a:xfrm>
            <a:off x="6791621" y="5786057"/>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a:t>
            </a:fld>
            <a:endParaRPr lang="zh-CN" altLang="en-US" sz="1600" dirty="0"/>
          </a:p>
        </p:txBody>
      </p:sp>
      <p:sp>
        <p:nvSpPr>
          <p:cNvPr id="21" name="圆角矩形 20"/>
          <p:cNvSpPr/>
          <p:nvPr/>
        </p:nvSpPr>
        <p:spPr>
          <a:xfrm>
            <a:off x="4498039" y="4821916"/>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5</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22" name="组合 21"/>
          <p:cNvGrpSpPr/>
          <p:nvPr/>
        </p:nvGrpSpPr>
        <p:grpSpPr>
          <a:xfrm>
            <a:off x="5305134" y="4821914"/>
            <a:ext cx="3574434" cy="511238"/>
            <a:chOff x="6339097" y="3296031"/>
            <a:chExt cx="3744416" cy="511504"/>
          </a:xfrm>
        </p:grpSpPr>
        <p:sp>
          <p:nvSpPr>
            <p:cNvPr id="23" name="圆角矩形 22"/>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24" name="矩形 23"/>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集成学习与类别不平衡问题</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wipe(down)">
                                      <p:cBhvr>
                                        <p:cTn id="7" dur="580">
                                          <p:stCondLst>
                                            <p:cond delay="0"/>
                                          </p:stCondLst>
                                        </p:cTn>
                                        <p:tgtEl>
                                          <p:spTgt spid="88"/>
                                        </p:tgtEl>
                                      </p:cBhvr>
                                    </p:animEffect>
                                    <p:anim calcmode="lin" valueType="num">
                                      <p:cBhvr>
                                        <p:cTn id="8" dur="1822" tmFilter="0,0; 0.14,0.36; 0.43,0.73; 0.71,0.91; 1.0,1.0">
                                          <p:stCondLst>
                                            <p:cond delay="0"/>
                                          </p:stCondLst>
                                        </p:cTn>
                                        <p:tgtEl>
                                          <p:spTgt spid="8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8"/>
                                        </p:tgtEl>
                                        <p:attrNameLst>
                                          <p:attrName>ppt_y</p:attrName>
                                        </p:attrNameLst>
                                      </p:cBhvr>
                                      <p:tavLst>
                                        <p:tav tm="0" fmla="#ppt_y-sin(pi*$)/81">
                                          <p:val>
                                            <p:fltVal val="0"/>
                                          </p:val>
                                        </p:tav>
                                        <p:tav tm="100000">
                                          <p:val>
                                            <p:fltVal val="1"/>
                                          </p:val>
                                        </p:tav>
                                      </p:tavLst>
                                    </p:anim>
                                    <p:animScale>
                                      <p:cBhvr>
                                        <p:cTn id="13" dur="26">
                                          <p:stCondLst>
                                            <p:cond delay="650"/>
                                          </p:stCondLst>
                                        </p:cTn>
                                        <p:tgtEl>
                                          <p:spTgt spid="88"/>
                                        </p:tgtEl>
                                      </p:cBhvr>
                                      <p:to x="100000" y="60000"/>
                                    </p:animScale>
                                    <p:animScale>
                                      <p:cBhvr>
                                        <p:cTn id="14" dur="166" decel="50000">
                                          <p:stCondLst>
                                            <p:cond delay="676"/>
                                          </p:stCondLst>
                                        </p:cTn>
                                        <p:tgtEl>
                                          <p:spTgt spid="88"/>
                                        </p:tgtEl>
                                      </p:cBhvr>
                                      <p:to x="100000" y="100000"/>
                                    </p:animScale>
                                    <p:animScale>
                                      <p:cBhvr>
                                        <p:cTn id="15" dur="26">
                                          <p:stCondLst>
                                            <p:cond delay="1312"/>
                                          </p:stCondLst>
                                        </p:cTn>
                                        <p:tgtEl>
                                          <p:spTgt spid="88"/>
                                        </p:tgtEl>
                                      </p:cBhvr>
                                      <p:to x="100000" y="80000"/>
                                    </p:animScale>
                                    <p:animScale>
                                      <p:cBhvr>
                                        <p:cTn id="16" dur="166" decel="50000">
                                          <p:stCondLst>
                                            <p:cond delay="1338"/>
                                          </p:stCondLst>
                                        </p:cTn>
                                        <p:tgtEl>
                                          <p:spTgt spid="88"/>
                                        </p:tgtEl>
                                      </p:cBhvr>
                                      <p:to x="100000" y="100000"/>
                                    </p:animScale>
                                    <p:animScale>
                                      <p:cBhvr>
                                        <p:cTn id="17" dur="26">
                                          <p:stCondLst>
                                            <p:cond delay="1642"/>
                                          </p:stCondLst>
                                        </p:cTn>
                                        <p:tgtEl>
                                          <p:spTgt spid="88"/>
                                        </p:tgtEl>
                                      </p:cBhvr>
                                      <p:to x="100000" y="90000"/>
                                    </p:animScale>
                                    <p:animScale>
                                      <p:cBhvr>
                                        <p:cTn id="18" dur="166" decel="50000">
                                          <p:stCondLst>
                                            <p:cond delay="1668"/>
                                          </p:stCondLst>
                                        </p:cTn>
                                        <p:tgtEl>
                                          <p:spTgt spid="88"/>
                                        </p:tgtEl>
                                      </p:cBhvr>
                                      <p:to x="100000" y="100000"/>
                                    </p:animScale>
                                    <p:animScale>
                                      <p:cBhvr>
                                        <p:cTn id="19" dur="26">
                                          <p:stCondLst>
                                            <p:cond delay="1808"/>
                                          </p:stCondLst>
                                        </p:cTn>
                                        <p:tgtEl>
                                          <p:spTgt spid="88"/>
                                        </p:tgtEl>
                                      </p:cBhvr>
                                      <p:to x="100000" y="95000"/>
                                    </p:animScale>
                                    <p:animScale>
                                      <p:cBhvr>
                                        <p:cTn id="20" dur="166" decel="50000">
                                          <p:stCondLst>
                                            <p:cond delay="1834"/>
                                          </p:stCondLst>
                                        </p:cTn>
                                        <p:tgtEl>
                                          <p:spTgt spid="8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提取合适特征</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7)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merchant_min_distance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，用券的消费者中，距离商户的最小距离。</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8)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merchant_mean_distance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，用券的消费者距离商户的平均距离。</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显然，优惠券的优惠力度和计算方式等也是吸引顾客消费的重要因素：</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9)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discount_man</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，满减优惠方式中的满</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10)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discount_jian</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，满减优惠方式中的减</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11)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discount_rate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，折扣优惠方式中的折扣率</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12)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day_of_week</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 </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，领取日期是周几</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13)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is_weekend</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，领取日期是否是周末</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30</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991008243"/>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提取合适特征</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14)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day_of_month</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，领取日期是该月的第几天</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15)	</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coupon_apply</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，领券后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日内是否使用优惠卷，也就是标签</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label</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还可以提取与用户相关的特征：</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16)	distance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，活动地点距门店距离，由原来的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Distance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处理</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null</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值得到，即将原来缺失的数据（</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null</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）记为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，这是处理缺失数据的一种方法。</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31</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493161439"/>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评估预测效果</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采用保持法对预测进行效果评估。赛题提供了</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2016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年</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月</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日至</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月</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日之间的消费数据。由于消费行为是后向发生的，因此，初步将数据按时间划分为训练集（</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2016.1.1-2016.5.1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）和验证集（</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2016.5.16-2016.6.16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），用训练集来训练随机森林模型，用验证集来验证模型的效果，满意之后，才用模型来对测试集的样本进行预测。</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32</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68981" name="Picture 2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241" y="4489382"/>
            <a:ext cx="8094663" cy="145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46516444"/>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以</a:t>
            </a: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Pandas</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为工具从离线数据中提取特征</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计算发放优惠券的日期是否周末</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33</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7408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2533" y="2132600"/>
            <a:ext cx="8714188" cy="3220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3067120"/>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对模型进行训练并评价</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离线特征生成后，就可以用来训练模型，进而验证并评价模型。使用</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sklearn</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库中的随机森林算法</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RandomForestClassifier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来训练模型。</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34</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7510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6721" y="2830744"/>
            <a:ext cx="8110558" cy="39072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06151385"/>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对模型进行训练并评价</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采用当前的特征，随机森林预测的准确率约为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0.866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。对预测最重要的特征为</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User_id</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，其次为</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day_of_month</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，这说明个人对使用优惠券的喜好差别很大，每个月的哪一天领取优惠券也有较大的影响。</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可以采用不同的特征集合来训练模型，如不采用商户相关特征，则准确率约为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0.899</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，如不采用用户、优惠券相关特征，则准确率约为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0.876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。因此，就准确率这个指标来说，采用更多的特征，却未必会有更好的效果，因此精心设计并挑选特征是非常关键的。</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4.1.3 </a:t>
            </a:r>
            <a:r>
              <a:rPr lang="zh-CN" altLang="en-US" sz="2800" b="1" dirty="0">
                <a:solidFill>
                  <a:srgbClr val="0070C0"/>
                </a:solidFill>
                <a:latin typeface="微软雅黑" panose="020B0503020204020204" pitchFamily="34" charset="-122"/>
                <a:ea typeface="微软雅黑" panose="020B0503020204020204" pitchFamily="34" charset="-122"/>
              </a:rPr>
              <a:t>在</a:t>
            </a:r>
            <a:r>
              <a:rPr lang="en-US" altLang="zh-CN" sz="2800" b="1" dirty="0">
                <a:solidFill>
                  <a:srgbClr val="0070C0"/>
                </a:solidFill>
                <a:latin typeface="微软雅黑" panose="020B0503020204020204" pitchFamily="34" charset="-122"/>
                <a:ea typeface="微软雅黑" panose="020B0503020204020204" pitchFamily="34" charset="-122"/>
              </a:rPr>
              <a:t>O2O</a:t>
            </a:r>
            <a:r>
              <a:rPr lang="zh-CN" altLang="en-US" sz="2800" b="1" dirty="0">
                <a:solidFill>
                  <a:srgbClr val="0070C0"/>
                </a:solidFill>
                <a:latin typeface="微软雅黑" panose="020B0503020204020204" pitchFamily="34" charset="-122"/>
                <a:ea typeface="微软雅黑" panose="020B0503020204020204" pitchFamily="34" charset="-122"/>
              </a:rPr>
              <a:t>优惠券使用预测实例中的应用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35</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438289529"/>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样本集分裂过程</a:t>
            </a: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4.1.4 </a:t>
            </a:r>
            <a:r>
              <a:rPr lang="zh-CN" altLang="en-US" sz="2800" b="1" dirty="0">
                <a:solidFill>
                  <a:srgbClr val="0070C0"/>
                </a:solidFill>
                <a:latin typeface="微软雅黑" panose="020B0503020204020204" pitchFamily="34" charset="-122"/>
                <a:ea typeface="微软雅黑" panose="020B0503020204020204" pitchFamily="34" charset="-122"/>
              </a:rPr>
              <a:t>进一步讨论</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 name="图片 9" descr="E:\微云同步盘\50049204\工作\课程建设\机器学习-书\codes\classification\DecisionTree\showDecision.png"/>
          <p:cNvPicPr/>
          <p:nvPr/>
        </p:nvPicPr>
        <p:blipFill>
          <a:blip r:embed="rId3">
            <a:extLst>
              <a:ext uri="{28A0092B-C50C-407E-A947-70E740481C1C}">
                <a14:useLocalDpi xmlns:a14="http://schemas.microsoft.com/office/drawing/2010/main" val="0"/>
              </a:ext>
            </a:extLst>
          </a:blip>
          <a:srcRect/>
          <a:stretch>
            <a:fillRect/>
          </a:stretch>
        </p:blipFill>
        <p:spPr bwMode="auto">
          <a:xfrm>
            <a:off x="411482" y="1401328"/>
            <a:ext cx="3585166" cy="2389844"/>
          </a:xfrm>
          <a:prstGeom prst="rect">
            <a:avLst/>
          </a:prstGeom>
          <a:noFill/>
          <a:ln>
            <a:noFill/>
          </a:ln>
        </p:spPr>
      </p:pic>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p:cNvGraphicFramePr>
            <a:graphicFrameLocks noChangeAspect="1"/>
          </p:cNvGraphicFramePr>
          <p:nvPr>
            <p:extLst>
              <p:ext uri="{D42A27DB-BD31-4B8C-83A1-F6EECF244321}">
                <p14:modId xmlns:p14="http://schemas.microsoft.com/office/powerpoint/2010/main" val="3978078976"/>
              </p:ext>
            </p:extLst>
          </p:nvPr>
        </p:nvGraphicFramePr>
        <p:xfrm>
          <a:off x="1253447" y="4140489"/>
          <a:ext cx="6916782" cy="2371468"/>
        </p:xfrm>
        <a:graphic>
          <a:graphicData uri="http://schemas.openxmlformats.org/presentationml/2006/ole">
            <mc:AlternateContent xmlns:mc="http://schemas.openxmlformats.org/markup-compatibility/2006">
              <mc:Choice xmlns:v="urn:schemas-microsoft-com:vml" Requires="v">
                <p:oleObj name="Visio" r:id="rId4" imgW="4342269" imgH="1478696" progId="Visio.Drawing.11">
                  <p:embed/>
                </p:oleObj>
              </mc:Choice>
              <mc:Fallback>
                <p:oleObj name="Visio" r:id="rId4" imgW="4342269" imgH="1478696" progId="Visio.Drawing.11">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53447" y="4140489"/>
                        <a:ext cx="6916782" cy="2371468"/>
                      </a:xfrm>
                      <a:prstGeom prst="rect">
                        <a:avLst/>
                      </a:prstGeom>
                      <a:noFill/>
                    </p:spPr>
                  </p:pic>
                </p:oleObj>
              </mc:Fallback>
            </mc:AlternateContent>
          </a:graphicData>
        </a:graphic>
      </p:graphicFrame>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76170" name="Picture 4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78945" y="1133697"/>
            <a:ext cx="4972050" cy="265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86979451"/>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噪声与过拟合</a:t>
            </a: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4.1.4 </a:t>
            </a:r>
            <a:r>
              <a:rPr lang="zh-CN" altLang="en-US" sz="2800" b="1" dirty="0">
                <a:solidFill>
                  <a:srgbClr val="0070C0"/>
                </a:solidFill>
                <a:latin typeface="微软雅黑" panose="020B0503020204020204" pitchFamily="34" charset="-122"/>
                <a:ea typeface="微软雅黑" panose="020B0503020204020204" pitchFamily="34" charset="-122"/>
              </a:rPr>
              <a:t>进一步讨论</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37</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6" name="对象 15"/>
          <p:cNvGraphicFramePr>
            <a:graphicFrameLocks noChangeAspect="1"/>
          </p:cNvGraphicFramePr>
          <p:nvPr>
            <p:extLst>
              <p:ext uri="{D42A27DB-BD31-4B8C-83A1-F6EECF244321}">
                <p14:modId xmlns:p14="http://schemas.microsoft.com/office/powerpoint/2010/main" val="3794759766"/>
              </p:ext>
            </p:extLst>
          </p:nvPr>
        </p:nvGraphicFramePr>
        <p:xfrm>
          <a:off x="303086" y="4315144"/>
          <a:ext cx="8537828" cy="1849349"/>
        </p:xfrm>
        <a:graphic>
          <a:graphicData uri="http://schemas.openxmlformats.org/presentationml/2006/ole">
            <mc:AlternateContent xmlns:mc="http://schemas.openxmlformats.org/markup-compatibility/2006">
              <mc:Choice xmlns:v="urn:schemas-microsoft-com:vml" Requires="v">
                <p:oleObj r:id="rId3" imgW="6572289" imgH="1419303" progId="Visio.Drawing.15">
                  <p:embed/>
                </p:oleObj>
              </mc:Choice>
              <mc:Fallback>
                <p:oleObj r:id="rId3" imgW="6572289" imgH="1419303" progId="Visio.Drawing.15">
                  <p:embed/>
                  <p:pic>
                    <p:nvPicPr>
                      <p:cNvPr id="0" name="Object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3086" y="4315144"/>
                        <a:ext cx="8537828" cy="1849349"/>
                      </a:xfrm>
                      <a:prstGeom prst="rect">
                        <a:avLst/>
                      </a:prstGeom>
                      <a:noFill/>
                    </p:spPr>
                  </p:pic>
                </p:oleObj>
              </mc:Fallback>
            </mc:AlternateContent>
          </a:graphicData>
        </a:graphic>
      </p:graphicFrame>
      <p:pic>
        <p:nvPicPr>
          <p:cNvPr id="178219" name="Picture 4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57298" y="1365802"/>
            <a:ext cx="3638550" cy="247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87388867"/>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剪枝</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剪枝（</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pruning</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）是决策树算法中对付过拟合的常用手段。由上面的例子可知，受噪声干扰的模型分枝更多了，将噪声带来的信息也体现在模型中了，因此可以想办法把它剪掉。</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剪枝可分为“预剪枝”和“后剪枝”。预剪枝是指在决策树生成过程中，在样本集分裂前进行评估该分裂是否受到类似噪声的影响？如果是，则不进行分裂而将当前集合划分为叶节点。后剪枝是则是在生成决策树后，自底向上对中间节点进行评估是否受到类似噪声的影响？如果是，则将该中间节点对应的子树替换为叶节点。</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如何来评估是否受到了影响呢？决策树剪枝过程中进行评估的思想与过拟合抑制中的早停法相似，即在训练过程中提前引入验证集对训练的中间结果进行评价，以决定后续动作。</a:t>
            </a: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4.1.4 </a:t>
            </a:r>
            <a:r>
              <a:rPr lang="zh-CN" altLang="en-US" sz="2800" b="1" dirty="0">
                <a:solidFill>
                  <a:srgbClr val="0070C0"/>
                </a:solidFill>
                <a:latin typeface="微软雅黑" panose="020B0503020204020204" pitchFamily="34" charset="-122"/>
                <a:ea typeface="微软雅黑" panose="020B0503020204020204" pitchFamily="34" charset="-122"/>
              </a:rPr>
              <a:t>进一步讨论</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38</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09440355"/>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800" b="1" dirty="0">
                <a:solidFill>
                  <a:srgbClr val="0070C0"/>
                </a:solidFill>
                <a:latin typeface="Arial" panose="020B0604020202020204" pitchFamily="34" charset="0"/>
                <a:ea typeface="微软雅黑" panose="020B0503020204020204" pitchFamily="34" charset="-122"/>
                <a:cs typeface="Arial" panose="020B0604020202020204" pitchFamily="34" charset="0"/>
              </a:rPr>
              <a:t>概率输出</a:t>
            </a:r>
          </a:p>
          <a:p>
            <a:pPr marL="0" indent="457200">
              <a:lnSpc>
                <a:spcPct val="150000"/>
              </a:lnSpc>
              <a:spcBef>
                <a:spcPts val="0"/>
              </a:spcBef>
              <a:buNone/>
            </a:pPr>
            <a:r>
              <a:rPr lang="zh-CN" altLang="en-US"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在很多场合中，需要决策树算法对测试样本的预测不是简单的</a:t>
            </a:r>
            <a:r>
              <a:rPr lang="en-US" altLang="zh-CN"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或</a:t>
            </a:r>
            <a:r>
              <a:rPr lang="en-US" altLang="zh-CN"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，而是要给出一个代表可能性的概率，如“为正样本的概率为</a:t>
            </a:r>
            <a:r>
              <a:rPr lang="en-US" altLang="zh-CN"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0.8”</a:t>
            </a:r>
            <a:r>
              <a:rPr lang="zh-CN" altLang="en-US"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。在剪枝后的叶节点中可能会有不同种类的样本，因此，可以将不同种类样本的比例作为概率输出。</a:t>
            </a:r>
            <a:endParaRPr lang="en-US" altLang="zh-CN"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在随机森林算法中，可以将每一棵树输出的各类标签的概率取均值，输出最大的那个标签。</a:t>
            </a:r>
          </a:p>
          <a:p>
            <a:pPr marL="0" indent="457200">
              <a:lnSpc>
                <a:spcPct val="150000"/>
              </a:lnSpc>
              <a:spcBef>
                <a:spcPts val="0"/>
              </a:spcBef>
              <a:buNone/>
            </a:pPr>
            <a:endParaRPr lang="zh-CN" altLang="en-US" sz="20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4.1.4 </a:t>
            </a:r>
            <a:r>
              <a:rPr lang="zh-CN" altLang="en-US" sz="2800" b="1" dirty="0">
                <a:solidFill>
                  <a:srgbClr val="0070C0"/>
                </a:solidFill>
                <a:latin typeface="微软雅黑" panose="020B0503020204020204" pitchFamily="34" charset="-122"/>
                <a:ea typeface="微软雅黑" panose="020B0503020204020204" pitchFamily="34" charset="-122"/>
              </a:rPr>
              <a:t>进一步讨论</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39</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8025950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基本思想</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决策树（</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Decision Tree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）是最常见的分类方法，其基本思想很容易理解。在生活中人们经常应用决策树的思想来做决定。</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1202659040"/>
              </p:ext>
            </p:extLst>
          </p:nvPr>
        </p:nvGraphicFramePr>
        <p:xfrm>
          <a:off x="450850" y="2597150"/>
          <a:ext cx="8251825" cy="3219450"/>
        </p:xfrm>
        <a:graphic>
          <a:graphicData uri="http://schemas.openxmlformats.org/presentationml/2006/ole">
            <mc:AlternateContent xmlns:mc="http://schemas.openxmlformats.org/markup-compatibility/2006">
              <mc:Choice xmlns:v="urn:schemas-microsoft-com:vml" Requires="v">
                <p:oleObj name="Visio" r:id="rId3" imgW="4292330" imgH="1676759" progId="Visio.Drawing.11">
                  <p:embed/>
                </p:oleObj>
              </mc:Choice>
              <mc:Fallback>
                <p:oleObj name="Visio" r:id="rId3" imgW="4292330" imgH="1676759" progId="Visio.Drawing.11">
                  <p:embed/>
                  <p:pic>
                    <p:nvPicPr>
                      <p:cNvPr id="0" name="对象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850" y="2597150"/>
                        <a:ext cx="8251825" cy="321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309577391"/>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基本思想</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树模型解决回归问题的基本思想是将样本空间切分为多个子空间，在每个子空间中单独建立回归模型，因此，基于树的回归模型属于局部回归模型。</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与局部加权线性回归模型和</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K</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近邻法不同的是，基于树的回归模型事先会生成固定的模型，不需要对每一个新的预测样本都计算每个样本的权值，因此效率相对较高。</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CART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树的全称是</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Classification and Regression Trees</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，即分类和回归树，它最初设计就考虑了回归问题。</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CART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算法生成的是二叉树，用于处理回归问题包括生成和剪枝两个主要步骤。</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4.1.5 </a:t>
            </a:r>
            <a:r>
              <a:rPr lang="zh-CN" altLang="en-US" sz="2800" b="1" dirty="0">
                <a:solidFill>
                  <a:srgbClr val="0070C0"/>
                </a:solidFill>
                <a:latin typeface="微软雅黑" panose="020B0503020204020204" pitchFamily="34" charset="-122"/>
                <a:ea typeface="微软雅黑" panose="020B0503020204020204" pitchFamily="34" charset="-122"/>
              </a:rPr>
              <a:t>回归树</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40</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781801631"/>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CART</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树生成</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回归问题中，标签值是连续的，那么如何来切分呢？也就是说，怎么来评价切分后的两个子集比以前更加合理？在解决回归问题时，切分样本集是为了在更小的范围内来拟合，因此，如果把扎堆的样本分在一起更为合理一些。因此，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CART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回归树中，采用的是方差来作为切分的依据，也就是说，要找到使切分后的两个子集的方差和最小的那个值，称为最小剩余方差（</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Squared Residuals Minimization</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4.1.5 </a:t>
            </a:r>
            <a:r>
              <a:rPr lang="zh-CN" altLang="en-US" sz="2800" b="1" dirty="0">
                <a:solidFill>
                  <a:srgbClr val="0070C0"/>
                </a:solidFill>
                <a:latin typeface="微软雅黑" panose="020B0503020204020204" pitchFamily="34" charset="-122"/>
                <a:ea typeface="微软雅黑" panose="020B0503020204020204" pitchFamily="34" charset="-122"/>
              </a:rPr>
              <a:t>回归树</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41</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44311468"/>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最小剩余方差</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设标签集为：</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𝑌</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b>
                        </m:sSub>
                      </m:e>
                    </m:d>
                  </m:oMath>
                </a14:m>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其方差为：</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𝑠</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den>
                    </m:f>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p>
                      </m:e>
                    </m:nary>
                  </m:oMath>
                </a14:m>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其中，</a:t>
                </a:r>
                <a14:m>
                  <m:oMath xmlns:m="http://schemas.openxmlformats.org/officeDocument/2006/math">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y</m:t>
                        </m:r>
                      </m:e>
                    </m:acc>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为标签集均值。</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依据某特征的某值，将标签集切分为两个子集，分别是：</a:t>
                </a: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𝑌</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𝑌</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b>
                          </m:sSub>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它们的剩余方差为：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0"/>
                  </a:spcBef>
                  <a:buNone/>
                </a:pPr>
                <a14:m>
                  <m:oMathPara xmlns:m="http://schemas.openxmlformats.org/officeDocument/2006/math">
                    <m:oMathParaPr>
                      <m:jc m:val="centerGroup"/>
                    </m:oMathParaPr>
                    <m:oMath xmlns:m="http://schemas.openxmlformats.org/officeDocument/2006/math">
                      <m:sSubSup>
                        <m:sSubSupPr>
                          <m:ctrlPr>
                            <a:rPr lang="zh-CN" altLang="zh-CN" sz="2200" i="1" smtClean="0">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srgbClr val="C00000"/>
                              </a:solidFill>
                              <a:latin typeface="Cambria Math"/>
                              <a:ea typeface="微软雅黑" panose="020B0503020204020204" pitchFamily="34" charset="-122"/>
                              <a:cs typeface="Arial" panose="020B0604020202020204" pitchFamily="34" charset="0"/>
                            </a:rPr>
                            <m:t>𝑘</m:t>
                          </m:r>
                          <m:r>
                            <a:rPr lang="en-US" altLang="zh-CN" sz="2200">
                              <a:solidFill>
                                <a:srgbClr val="C00000"/>
                              </a:solidFill>
                              <a:latin typeface="Cambria Math"/>
                              <a:ea typeface="微软雅黑" panose="020B0503020204020204" pitchFamily="34" charset="-122"/>
                              <a:cs typeface="Arial" panose="020B0604020202020204" pitchFamily="34" charset="0"/>
                            </a:rPr>
                            <m:t>∙</m:t>
                          </m:r>
                          <m:r>
                            <a:rPr lang="en-US" altLang="zh-CN" sz="2200">
                              <a:solidFill>
                                <a:srgbClr val="C00000"/>
                              </a:solidFill>
                              <a:latin typeface="Cambria Math"/>
                              <a:ea typeface="微软雅黑" panose="020B0503020204020204" pitchFamily="34" charset="-122"/>
                              <a:cs typeface="Arial" panose="020B0604020202020204" pitchFamily="34" charset="0"/>
                            </a:rPr>
                            <m:t>𝑠</m:t>
                          </m:r>
                        </m:e>
                        <m:sub>
                          <m:r>
                            <a:rPr lang="en-US" altLang="zh-CN" sz="2200">
                              <a:solidFill>
                                <a:srgbClr val="C00000"/>
                              </a:solidFill>
                              <a:latin typeface="Cambria Math"/>
                              <a:ea typeface="微软雅黑" panose="020B0503020204020204" pitchFamily="34" charset="-122"/>
                              <a:cs typeface="Arial" panose="020B0604020202020204" pitchFamily="34" charset="0"/>
                            </a:rPr>
                            <m:t>1</m:t>
                          </m:r>
                        </m:sub>
                        <m:sup>
                          <m:r>
                            <a:rPr lang="en-US" altLang="zh-CN" sz="2200">
                              <a:solidFill>
                                <a:srgbClr val="C00000"/>
                              </a:solidFill>
                              <a:latin typeface="Cambria Math"/>
                              <a:ea typeface="微软雅黑" panose="020B0503020204020204" pitchFamily="34" charset="-122"/>
                              <a:cs typeface="Arial" panose="020B0604020202020204" pitchFamily="34" charset="0"/>
                            </a:rPr>
                            <m:t>2</m:t>
                          </m:r>
                        </m:sup>
                      </m:sSubSup>
                      <m:r>
                        <a:rPr lang="en-US" altLang="zh-CN" sz="2200">
                          <a:solidFill>
                            <a:srgbClr val="C00000"/>
                          </a:solidFill>
                          <a:latin typeface="Cambria Math"/>
                          <a:ea typeface="微软雅黑" panose="020B0503020204020204" pitchFamily="34" charset="-122"/>
                          <a:cs typeface="Arial" panose="020B0604020202020204" pitchFamily="34" charset="0"/>
                        </a:rPr>
                        <m:t>+</m:t>
                      </m:r>
                      <m:sSubSup>
                        <m:sSub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SupPr>
                        <m:e>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𝑚</m:t>
                              </m:r>
                              <m:r>
                                <a:rPr lang="en-US" altLang="zh-CN" sz="2200">
                                  <a:solidFill>
                                    <a:srgbClr val="C00000"/>
                                  </a:solidFill>
                                  <a:latin typeface="Cambria Math"/>
                                  <a:ea typeface="微软雅黑" panose="020B0503020204020204" pitchFamily="34" charset="-122"/>
                                  <a:cs typeface="Arial" panose="020B0604020202020204" pitchFamily="34" charset="0"/>
                                </a:rPr>
                                <m:t>−</m:t>
                              </m:r>
                              <m:r>
                                <a:rPr lang="en-US" altLang="zh-CN" sz="2200">
                                  <a:solidFill>
                                    <a:srgbClr val="C00000"/>
                                  </a:solidFill>
                                  <a:latin typeface="Cambria Math"/>
                                  <a:ea typeface="微软雅黑" panose="020B0503020204020204" pitchFamily="34" charset="-122"/>
                                  <a:cs typeface="Arial" panose="020B0604020202020204" pitchFamily="34" charset="0"/>
                                </a:rPr>
                                <m:t>𝑘</m:t>
                              </m:r>
                            </m:e>
                          </m:d>
                          <m:r>
                            <a:rPr lang="en-US" altLang="zh-CN" sz="2200">
                              <a:solidFill>
                                <a:srgbClr val="C00000"/>
                              </a:solidFill>
                              <a:latin typeface="Cambria Math"/>
                              <a:ea typeface="微软雅黑" panose="020B0503020204020204" pitchFamily="34" charset="-122"/>
                              <a:cs typeface="Arial" panose="020B0604020202020204" pitchFamily="34" charset="0"/>
                            </a:rPr>
                            <m:t>∙</m:t>
                          </m:r>
                          <m:r>
                            <a:rPr lang="en-US" altLang="zh-CN" sz="2200">
                              <a:solidFill>
                                <a:srgbClr val="C00000"/>
                              </a:solidFill>
                              <a:latin typeface="Cambria Math"/>
                              <a:ea typeface="微软雅黑" panose="020B0503020204020204" pitchFamily="34" charset="-122"/>
                              <a:cs typeface="Arial" panose="020B0604020202020204" pitchFamily="34" charset="0"/>
                            </a:rPr>
                            <m:t>𝑠</m:t>
                          </m:r>
                        </m:e>
                        <m:sub>
                          <m:r>
                            <a:rPr lang="en-US" altLang="zh-CN" sz="2200">
                              <a:solidFill>
                                <a:srgbClr val="C00000"/>
                              </a:solidFill>
                              <a:latin typeface="Cambria Math"/>
                              <a:ea typeface="微软雅黑" panose="020B0503020204020204" pitchFamily="34" charset="-122"/>
                              <a:cs typeface="Arial" panose="020B0604020202020204" pitchFamily="34" charset="0"/>
                            </a:rPr>
                            <m:t>2</m:t>
                          </m:r>
                        </m:sub>
                        <m:sup>
                          <m:r>
                            <a:rPr lang="en-US" altLang="zh-CN" sz="2200">
                              <a:solidFill>
                                <a:srgbClr val="C00000"/>
                              </a:solidFill>
                              <a:latin typeface="Cambria Math"/>
                              <a:ea typeface="微软雅黑" panose="020B0503020204020204" pitchFamily="34" charset="-122"/>
                              <a:cs typeface="Arial" panose="020B0604020202020204" pitchFamily="34" charset="0"/>
                            </a:rPr>
                            <m:t>2</m:t>
                          </m:r>
                        </m:sup>
                      </m:sSubSup>
                      <m:r>
                        <a:rPr lang="en-US" altLang="zh-CN" sz="2200">
                          <a:solidFill>
                            <a:srgbClr val="C00000"/>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srgbClr val="C00000"/>
                              </a:solidFill>
                              <a:latin typeface="Cambria Math"/>
                              <a:ea typeface="微软雅黑" panose="020B0503020204020204" pitchFamily="34" charset="-122"/>
                              <a:cs typeface="Arial" panose="020B0604020202020204" pitchFamily="34" charset="0"/>
                            </a:rPr>
                            <m:t>𝑖</m:t>
                          </m:r>
                          <m:r>
                            <a:rPr lang="en-US" altLang="zh-CN" sz="2200">
                              <a:solidFill>
                                <a:srgbClr val="C00000"/>
                              </a:solidFill>
                              <a:latin typeface="Cambria Math"/>
                              <a:ea typeface="微软雅黑" panose="020B0503020204020204" pitchFamily="34" charset="-122"/>
                              <a:cs typeface="Arial" panose="020B0604020202020204" pitchFamily="34" charset="0"/>
                            </a:rPr>
                            <m:t>=1</m:t>
                          </m:r>
                        </m:sub>
                        <m:sup>
                          <m:r>
                            <a:rPr lang="en-US" altLang="zh-CN" sz="2200">
                              <a:solidFill>
                                <a:srgbClr val="C00000"/>
                              </a:solidFill>
                              <a:latin typeface="Cambria Math"/>
                              <a:ea typeface="微软雅黑" panose="020B0503020204020204" pitchFamily="34" charset="-122"/>
                              <a:cs typeface="Arial" panose="020B0604020202020204" pitchFamily="34" charset="0"/>
                            </a:rPr>
                            <m:t>𝑘</m:t>
                          </m:r>
                        </m:sup>
                        <m:e>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𝑦</m:t>
                                      </m:r>
                                    </m:e>
                                    <m:sub>
                                      <m:r>
                                        <a:rPr lang="en-US" altLang="zh-CN" sz="2200">
                                          <a:solidFill>
                                            <a:srgbClr val="C00000"/>
                                          </a:solidFill>
                                          <a:latin typeface="Cambria Math"/>
                                          <a:ea typeface="微软雅黑" panose="020B0503020204020204" pitchFamily="34" charset="-122"/>
                                          <a:cs typeface="Arial" panose="020B0604020202020204" pitchFamily="34" charset="0"/>
                                        </a:rPr>
                                        <m:t>𝑖</m:t>
                                      </m:r>
                                    </m:sub>
                                  </m:sSub>
                                  <m:r>
                                    <a:rPr lang="en-US" altLang="zh-CN" sz="2200">
                                      <a:solidFill>
                                        <a:srgbClr val="C00000"/>
                                      </a:solidFill>
                                      <a:latin typeface="Cambria Math"/>
                                      <a:ea typeface="微软雅黑" panose="020B0503020204020204" pitchFamily="34" charset="-122"/>
                                      <a:cs typeface="Arial" panose="020B0604020202020204" pitchFamily="34" charset="0"/>
                                    </a:rPr>
                                    <m:t>−</m:t>
                                  </m:r>
                                  <m:acc>
                                    <m:accPr>
                                      <m: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acc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𝑦</m:t>
                                          </m:r>
                                        </m:e>
                                        <m:sub>
                                          <m:r>
                                            <a:rPr lang="en-US" altLang="zh-CN" sz="2200">
                                              <a:solidFill>
                                                <a:srgbClr val="C00000"/>
                                              </a:solidFill>
                                              <a:latin typeface="Cambria Math"/>
                                              <a:ea typeface="微软雅黑" panose="020B0503020204020204" pitchFamily="34" charset="-122"/>
                                              <a:cs typeface="Arial" panose="020B0604020202020204" pitchFamily="34" charset="0"/>
                                            </a:rPr>
                                            <m:t>1</m:t>
                                          </m:r>
                                        </m:sub>
                                      </m:sSub>
                                    </m:e>
                                  </m:acc>
                                </m:e>
                              </m:d>
                            </m:e>
                            <m:sup>
                              <m:r>
                                <a:rPr lang="en-US" altLang="zh-CN" sz="2200">
                                  <a:solidFill>
                                    <a:srgbClr val="C00000"/>
                                  </a:solidFill>
                                  <a:latin typeface="Cambria Math"/>
                                  <a:ea typeface="微软雅黑" panose="020B0503020204020204" pitchFamily="34" charset="-122"/>
                                  <a:cs typeface="Arial" panose="020B0604020202020204" pitchFamily="34" charset="0"/>
                                </a:rPr>
                                <m:t>2</m:t>
                              </m:r>
                            </m:sup>
                          </m:sSup>
                        </m:e>
                      </m:nary>
                      <m:r>
                        <a:rPr lang="en-US" altLang="zh-CN" sz="2200">
                          <a:solidFill>
                            <a:srgbClr val="C00000"/>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srgbClr val="C00000"/>
                              </a:solidFill>
                              <a:latin typeface="Cambria Math"/>
                              <a:ea typeface="微软雅黑" panose="020B0503020204020204" pitchFamily="34" charset="-122"/>
                              <a:cs typeface="Arial" panose="020B0604020202020204" pitchFamily="34" charset="0"/>
                            </a:rPr>
                            <m:t>𝑖</m:t>
                          </m:r>
                          <m:r>
                            <a:rPr lang="en-US" altLang="zh-CN" sz="2200">
                              <a:solidFill>
                                <a:srgbClr val="C00000"/>
                              </a:solidFill>
                              <a:latin typeface="Cambria Math"/>
                              <a:ea typeface="微软雅黑" panose="020B0503020204020204" pitchFamily="34" charset="-122"/>
                              <a:cs typeface="Arial" panose="020B0604020202020204" pitchFamily="34" charset="0"/>
                            </a:rPr>
                            <m:t>=</m:t>
                          </m:r>
                          <m:r>
                            <a:rPr lang="en-US" altLang="zh-CN" sz="2200">
                              <a:solidFill>
                                <a:srgbClr val="C00000"/>
                              </a:solidFill>
                              <a:latin typeface="Cambria Math"/>
                              <a:ea typeface="微软雅黑" panose="020B0503020204020204" pitchFamily="34" charset="-122"/>
                              <a:cs typeface="Arial" panose="020B0604020202020204" pitchFamily="34" charset="0"/>
                            </a:rPr>
                            <m:t>𝑘</m:t>
                          </m:r>
                          <m:r>
                            <a:rPr lang="en-US" altLang="zh-CN" sz="2200">
                              <a:solidFill>
                                <a:srgbClr val="C00000"/>
                              </a:solidFill>
                              <a:latin typeface="Cambria Math"/>
                              <a:ea typeface="微软雅黑" panose="020B0503020204020204" pitchFamily="34" charset="-122"/>
                              <a:cs typeface="Arial" panose="020B0604020202020204" pitchFamily="34" charset="0"/>
                            </a:rPr>
                            <m:t>+1</m:t>
                          </m:r>
                        </m:sub>
                        <m:sup>
                          <m:r>
                            <a:rPr lang="en-US" altLang="zh-CN" sz="2200">
                              <a:solidFill>
                                <a:srgbClr val="C00000"/>
                              </a:solidFill>
                              <a:latin typeface="Cambria Math"/>
                              <a:ea typeface="微软雅黑" panose="020B0503020204020204" pitchFamily="34" charset="-122"/>
                              <a:cs typeface="Arial" panose="020B0604020202020204" pitchFamily="34" charset="0"/>
                            </a:rPr>
                            <m:t>𝑚</m:t>
                          </m:r>
                        </m:sup>
                        <m:e>
                          <m:sSup>
                            <m:sSup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𝑦</m:t>
                                      </m:r>
                                    </m:e>
                                    <m:sub>
                                      <m:r>
                                        <a:rPr lang="en-US" altLang="zh-CN" sz="2200">
                                          <a:solidFill>
                                            <a:srgbClr val="C00000"/>
                                          </a:solidFill>
                                          <a:latin typeface="Cambria Math"/>
                                          <a:ea typeface="微软雅黑" panose="020B0503020204020204" pitchFamily="34" charset="-122"/>
                                          <a:cs typeface="Arial" panose="020B0604020202020204" pitchFamily="34" charset="0"/>
                                        </a:rPr>
                                        <m:t>𝑖</m:t>
                                      </m:r>
                                    </m:sub>
                                  </m:sSub>
                                  <m:r>
                                    <a:rPr lang="en-US" altLang="zh-CN" sz="2200">
                                      <a:solidFill>
                                        <a:srgbClr val="C00000"/>
                                      </a:solidFill>
                                      <a:latin typeface="Cambria Math"/>
                                      <a:ea typeface="微软雅黑" panose="020B0503020204020204" pitchFamily="34" charset="-122"/>
                                      <a:cs typeface="Arial" panose="020B0604020202020204" pitchFamily="34" charset="0"/>
                                    </a:rPr>
                                    <m:t>−</m:t>
                                  </m:r>
                                  <m:acc>
                                    <m:accPr>
                                      <m:chr m:val="̅"/>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accPr>
                                    <m:e>
                                      <m:sSub>
                                        <m:sSub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srgbClr val="C00000"/>
                                              </a:solidFill>
                                              <a:latin typeface="Cambria Math"/>
                                              <a:ea typeface="微软雅黑" panose="020B0503020204020204" pitchFamily="34" charset="-122"/>
                                              <a:cs typeface="Arial" panose="020B0604020202020204" pitchFamily="34" charset="0"/>
                                            </a:rPr>
                                            <m:t>𝑦</m:t>
                                          </m:r>
                                        </m:e>
                                        <m:sub>
                                          <m:r>
                                            <a:rPr lang="en-US" altLang="zh-CN" sz="2200">
                                              <a:solidFill>
                                                <a:srgbClr val="C00000"/>
                                              </a:solidFill>
                                              <a:latin typeface="Cambria Math"/>
                                              <a:ea typeface="微软雅黑" panose="020B0503020204020204" pitchFamily="34" charset="-122"/>
                                              <a:cs typeface="Arial" panose="020B0604020202020204" pitchFamily="34" charset="0"/>
                                            </a:rPr>
                                            <m:t>2</m:t>
                                          </m:r>
                                        </m:sub>
                                      </m:sSub>
                                    </m:e>
                                  </m:acc>
                                </m:e>
                              </m:d>
                            </m:e>
                            <m:sup>
                              <m:r>
                                <a:rPr lang="en-US" altLang="zh-CN" sz="2200">
                                  <a:solidFill>
                                    <a:srgbClr val="C00000"/>
                                  </a:solidFill>
                                  <a:latin typeface="Cambria Math"/>
                                  <a:ea typeface="微软雅黑" panose="020B0503020204020204" pitchFamily="34" charset="-122"/>
                                  <a:cs typeface="Arial" panose="020B0604020202020204" pitchFamily="34" charset="0"/>
                                </a:rPr>
                                <m:t>2</m:t>
                              </m:r>
                            </m:sup>
                          </m:sSup>
                        </m:e>
                      </m:nary>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其中，</a:t>
                </a:r>
                <a14:m>
                  <m:oMath xmlns:m="http://schemas.openxmlformats.org/officeDocument/2006/math">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e>
                    </m:acc>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e>
                    </m:acc>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分别为两个子集的均值。</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4.1.5 </a:t>
            </a:r>
            <a:r>
              <a:rPr lang="zh-CN" altLang="en-US" sz="2800" b="1" dirty="0">
                <a:solidFill>
                  <a:srgbClr val="0070C0"/>
                </a:solidFill>
                <a:latin typeface="微软雅黑" panose="020B0503020204020204" pitchFamily="34" charset="-122"/>
                <a:ea typeface="微软雅黑" panose="020B0503020204020204" pitchFamily="34" charset="-122"/>
              </a:rPr>
              <a:t>回归树</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42</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878364499"/>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算法流程</a:t>
            </a: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从回归</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CART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树的建立过程可以看出，通过计算最小剩余方差，将样本集合分割为若干叶节点集合，这些叶节点集合要么是数量少，要么是最小剩余方差的值小。然后将叶节点集合中的所有标签值设为它们的均值。如果要更为精细的处理，可以将叶节点集合中的标签值用一个线性模型（此类模型也称为模型树）来拟合，甚至使用一个二次模型来拟合。</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4.1.5 </a:t>
            </a:r>
            <a:r>
              <a:rPr lang="zh-CN" altLang="en-US" sz="2800" b="1" dirty="0">
                <a:solidFill>
                  <a:srgbClr val="0070C0"/>
                </a:solidFill>
                <a:latin typeface="微软雅黑" panose="020B0503020204020204" pitchFamily="34" charset="-122"/>
                <a:ea typeface="微软雅黑" panose="020B0503020204020204" pitchFamily="34" charset="-122"/>
              </a:rPr>
              <a:t>回归树</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43</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表格 7"/>
          <p:cNvGraphicFramePr>
            <a:graphicFrameLocks noGrp="1"/>
          </p:cNvGraphicFramePr>
          <p:nvPr>
            <p:extLst>
              <p:ext uri="{D42A27DB-BD31-4B8C-83A1-F6EECF244321}">
                <p14:modId xmlns:p14="http://schemas.microsoft.com/office/powerpoint/2010/main" val="919847622"/>
              </p:ext>
            </p:extLst>
          </p:nvPr>
        </p:nvGraphicFramePr>
        <p:xfrm>
          <a:off x="324665" y="1263246"/>
          <a:ext cx="8494669" cy="2526631"/>
        </p:xfrm>
        <a:graphic>
          <a:graphicData uri="http://schemas.openxmlformats.org/drawingml/2006/table">
            <a:tbl>
              <a:tblPr firstRow="1" firstCol="1" bandRow="1">
                <a:tableStyleId>{0E3FDE45-AF77-4B5C-9715-49D594BDF05E}</a:tableStyleId>
              </a:tblPr>
              <a:tblGrid>
                <a:gridCol w="867195">
                  <a:extLst>
                    <a:ext uri="{9D8B030D-6E8A-4147-A177-3AD203B41FA5}">
                      <a16:colId xmlns:a16="http://schemas.microsoft.com/office/drawing/2014/main" val="20000"/>
                    </a:ext>
                  </a:extLst>
                </a:gridCol>
                <a:gridCol w="7627474">
                  <a:extLst>
                    <a:ext uri="{9D8B030D-6E8A-4147-A177-3AD203B41FA5}">
                      <a16:colId xmlns:a16="http://schemas.microsoft.com/office/drawing/2014/main" val="20001"/>
                    </a:ext>
                  </a:extLst>
                </a:gridCol>
              </a:tblGrid>
              <a:tr h="195037">
                <a:tc>
                  <a:txBody>
                    <a:bodyPr/>
                    <a:lstStyle/>
                    <a:p>
                      <a:pPr algn="ctr">
                        <a:spcAft>
                          <a:spcPts val="0"/>
                        </a:spcAft>
                      </a:pPr>
                      <a:r>
                        <a:rPr lang="zh-CN" sz="1800" b="1" kern="100" dirty="0">
                          <a:effectLst/>
                          <a:latin typeface="楷体" panose="02010609060101010101" pitchFamily="49" charset="-122"/>
                          <a:ea typeface="楷体" panose="02010609060101010101" pitchFamily="49" charset="-122"/>
                        </a:rPr>
                        <a:t>步数</a:t>
                      </a:r>
                      <a:endParaRPr lang="zh-CN" sz="2400" b="1" kern="100" dirty="0">
                        <a:solidFill>
                          <a:srgbClr val="31849B"/>
                        </a:solidFill>
                        <a:effectLst/>
                        <a:latin typeface="楷体" panose="02010609060101010101" pitchFamily="49" charset="-122"/>
                        <a:ea typeface="楷体" panose="02010609060101010101" pitchFamily="49" charset="-122"/>
                      </a:endParaRPr>
                    </a:p>
                  </a:txBody>
                  <a:tcPr marL="68580" marR="68580" marT="0" marB="0"/>
                </a:tc>
                <a:tc>
                  <a:txBody>
                    <a:bodyPr/>
                    <a:lstStyle/>
                    <a:p>
                      <a:pPr algn="ctr">
                        <a:spcAft>
                          <a:spcPts val="0"/>
                        </a:spcAft>
                      </a:pPr>
                      <a:r>
                        <a:rPr lang="zh-CN" sz="1800" b="1" kern="100">
                          <a:effectLst/>
                          <a:latin typeface="楷体" panose="02010609060101010101" pitchFamily="49" charset="-122"/>
                          <a:ea typeface="楷体" panose="02010609060101010101" pitchFamily="49" charset="-122"/>
                        </a:rPr>
                        <a:t>操作</a:t>
                      </a:r>
                      <a:endParaRPr lang="zh-CN" sz="2400" b="1" kern="100">
                        <a:solidFill>
                          <a:srgbClr val="31849B"/>
                        </a:solidFill>
                        <a:effectLst/>
                        <a:latin typeface="楷体" panose="02010609060101010101" pitchFamily="49" charset="-122"/>
                        <a:ea typeface="楷体" panose="02010609060101010101" pitchFamily="49" charset="-122"/>
                      </a:endParaRPr>
                    </a:p>
                  </a:txBody>
                  <a:tcPr marL="68580" marR="68580" marT="0" marB="0"/>
                </a:tc>
                <a:extLst>
                  <a:ext uri="{0D108BD9-81ED-4DB2-BD59-A6C34878D82A}">
                    <a16:rowId xmlns:a16="http://schemas.microsoft.com/office/drawing/2014/main" val="10000"/>
                  </a:ext>
                </a:extLst>
              </a:tr>
              <a:tr h="606391">
                <a:tc>
                  <a:txBody>
                    <a:bodyPr/>
                    <a:lstStyle/>
                    <a:p>
                      <a:pPr algn="ctr">
                        <a:spcAft>
                          <a:spcPts val="0"/>
                        </a:spcAft>
                      </a:pPr>
                      <a:r>
                        <a:rPr lang="en-US" sz="1800" b="1" kern="100">
                          <a:effectLst/>
                          <a:latin typeface="楷体" panose="02010609060101010101" pitchFamily="49" charset="-122"/>
                          <a:ea typeface="楷体" panose="02010609060101010101" pitchFamily="49" charset="-122"/>
                        </a:rPr>
                        <a:t>1</a:t>
                      </a:r>
                      <a:endParaRPr lang="zh-CN" sz="2400" b="1" kern="100">
                        <a:solidFill>
                          <a:srgbClr val="31849B"/>
                        </a:solidFill>
                        <a:effectLst/>
                        <a:latin typeface="楷体" panose="02010609060101010101" pitchFamily="49" charset="-122"/>
                        <a:ea typeface="楷体" panose="02010609060101010101" pitchFamily="49" charset="-122"/>
                      </a:endParaRPr>
                    </a:p>
                  </a:txBody>
                  <a:tcPr marL="68580" marR="68580" marT="0" marB="0"/>
                </a:tc>
                <a:tc>
                  <a:txBody>
                    <a:bodyPr/>
                    <a:lstStyle/>
                    <a:p>
                      <a:pPr algn="l">
                        <a:spcAft>
                          <a:spcPts val="0"/>
                        </a:spcAft>
                      </a:pPr>
                      <a:r>
                        <a:rPr lang="zh-CN" sz="1800" b="1" kern="100">
                          <a:effectLst/>
                          <a:latin typeface="楷体" panose="02010609060101010101" pitchFamily="49" charset="-122"/>
                          <a:ea typeface="楷体" panose="02010609060101010101" pitchFamily="49" charset="-122"/>
                        </a:rPr>
                        <a:t>待切分样本集数量是否少于数量阈值？如果少于数量阈值，将该样本集作为叶子节点输出，其预测值设为集内样本点的均值，算法结束，否则，进入下一步。</a:t>
                      </a:r>
                      <a:endParaRPr lang="zh-CN" sz="2400" b="1" kern="100">
                        <a:solidFill>
                          <a:srgbClr val="31849B"/>
                        </a:solidFill>
                        <a:effectLst/>
                        <a:latin typeface="楷体" panose="02010609060101010101" pitchFamily="49" charset="-122"/>
                        <a:ea typeface="楷体" panose="02010609060101010101" pitchFamily="49" charset="-122"/>
                      </a:endParaRPr>
                    </a:p>
                  </a:txBody>
                  <a:tcPr marL="68580" marR="68580" marT="0" marB="0"/>
                </a:tc>
                <a:extLst>
                  <a:ext uri="{0D108BD9-81ED-4DB2-BD59-A6C34878D82A}">
                    <a16:rowId xmlns:a16="http://schemas.microsoft.com/office/drawing/2014/main" val="10001"/>
                  </a:ext>
                </a:extLst>
              </a:tr>
              <a:tr h="606391">
                <a:tc>
                  <a:txBody>
                    <a:bodyPr/>
                    <a:lstStyle/>
                    <a:p>
                      <a:pPr algn="ctr">
                        <a:spcAft>
                          <a:spcPts val="0"/>
                        </a:spcAft>
                      </a:pPr>
                      <a:r>
                        <a:rPr lang="en-US" sz="1800" b="1" kern="100">
                          <a:effectLst/>
                          <a:latin typeface="楷体" panose="02010609060101010101" pitchFamily="49" charset="-122"/>
                          <a:ea typeface="楷体" panose="02010609060101010101" pitchFamily="49" charset="-122"/>
                        </a:rPr>
                        <a:t>2</a:t>
                      </a:r>
                      <a:endParaRPr lang="zh-CN" sz="2400" b="1" kern="100">
                        <a:solidFill>
                          <a:srgbClr val="31849B"/>
                        </a:solidFill>
                        <a:effectLst/>
                        <a:latin typeface="楷体" panose="02010609060101010101" pitchFamily="49" charset="-122"/>
                        <a:ea typeface="楷体" panose="02010609060101010101" pitchFamily="49" charset="-122"/>
                      </a:endParaRPr>
                    </a:p>
                  </a:txBody>
                  <a:tcPr marL="68580" marR="68580" marT="0" marB="0"/>
                </a:tc>
                <a:tc>
                  <a:txBody>
                    <a:bodyPr/>
                    <a:lstStyle/>
                    <a:p>
                      <a:pPr algn="just">
                        <a:spcAft>
                          <a:spcPts val="0"/>
                        </a:spcAft>
                      </a:pPr>
                      <a:r>
                        <a:rPr lang="zh-CN" sz="1800" b="1" kern="100">
                          <a:effectLst/>
                          <a:latin typeface="楷体" panose="02010609060101010101" pitchFamily="49" charset="-122"/>
                          <a:ea typeface="楷体" panose="02010609060101010101" pitchFamily="49" charset="-122"/>
                        </a:rPr>
                        <a:t>对每一个特征的每一个取值，将样本集试切分为大于和小于两个子集，计算剩余方差，记录下取得最小剩余方差的特征及其值和切分的左右子集。</a:t>
                      </a:r>
                      <a:endParaRPr lang="zh-CN" sz="2400" b="1" kern="100">
                        <a:solidFill>
                          <a:srgbClr val="31849B"/>
                        </a:solidFill>
                        <a:effectLst/>
                        <a:latin typeface="楷体" panose="02010609060101010101" pitchFamily="49" charset="-122"/>
                        <a:ea typeface="楷体" panose="02010609060101010101" pitchFamily="49" charset="-122"/>
                      </a:endParaRPr>
                    </a:p>
                  </a:txBody>
                  <a:tcPr marL="68580" marR="68580" marT="0" marB="0"/>
                </a:tc>
                <a:extLst>
                  <a:ext uri="{0D108BD9-81ED-4DB2-BD59-A6C34878D82A}">
                    <a16:rowId xmlns:a16="http://schemas.microsoft.com/office/drawing/2014/main" val="10002"/>
                  </a:ext>
                </a:extLst>
              </a:tr>
              <a:tr h="727821">
                <a:tc>
                  <a:txBody>
                    <a:bodyPr/>
                    <a:lstStyle/>
                    <a:p>
                      <a:pPr algn="ctr">
                        <a:spcAft>
                          <a:spcPts val="0"/>
                        </a:spcAft>
                      </a:pPr>
                      <a:r>
                        <a:rPr lang="en-US" sz="1800" b="1" kern="100">
                          <a:effectLst/>
                          <a:latin typeface="楷体" panose="02010609060101010101" pitchFamily="49" charset="-122"/>
                          <a:ea typeface="楷体" panose="02010609060101010101" pitchFamily="49" charset="-122"/>
                        </a:rPr>
                        <a:t>3</a:t>
                      </a:r>
                      <a:endParaRPr lang="zh-CN" sz="2400" b="1" kern="100">
                        <a:solidFill>
                          <a:srgbClr val="31849B"/>
                        </a:solidFill>
                        <a:effectLst/>
                        <a:latin typeface="楷体" panose="02010609060101010101" pitchFamily="49" charset="-122"/>
                        <a:ea typeface="楷体" panose="02010609060101010101" pitchFamily="49" charset="-122"/>
                      </a:endParaRPr>
                    </a:p>
                  </a:txBody>
                  <a:tcPr marL="68580" marR="68580" marT="0" marB="0"/>
                </a:tc>
                <a:tc>
                  <a:txBody>
                    <a:bodyPr/>
                    <a:lstStyle/>
                    <a:p>
                      <a:pPr algn="just">
                        <a:spcAft>
                          <a:spcPts val="0"/>
                        </a:spcAft>
                      </a:pPr>
                      <a:r>
                        <a:rPr lang="zh-CN" sz="1800" b="1" kern="100" dirty="0">
                          <a:effectLst/>
                          <a:latin typeface="楷体" panose="02010609060101010101" pitchFamily="49" charset="-122"/>
                          <a:ea typeface="楷体" panose="02010609060101010101" pitchFamily="49" charset="-122"/>
                        </a:rPr>
                        <a:t>如果最小剩余方差的最小值小于指标阈值，则将该样本集作为叶子节点输出，其预测值设为集内样本点的均值，算法结束，否则，分别对最小值的左右子集分别应用本算法。</a:t>
                      </a:r>
                      <a:endParaRPr lang="zh-CN" sz="2400" b="1" kern="100" dirty="0">
                        <a:solidFill>
                          <a:srgbClr val="31849B"/>
                        </a:solidFill>
                        <a:effectLst/>
                        <a:latin typeface="楷体" panose="02010609060101010101" pitchFamily="49" charset="-122"/>
                        <a:ea typeface="楷体" panose="02010609060101010101" pitchFamily="49" charset="-122"/>
                      </a:endParaRPr>
                    </a:p>
                  </a:txBody>
                  <a:tcPr marL="68580" marR="68580" marT="0" marB="0"/>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687828683"/>
      </p:ext>
    </p:extLst>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圆角矩形 66"/>
          <p:cNvSpPr/>
          <p:nvPr/>
        </p:nvSpPr>
        <p:spPr>
          <a:xfrm>
            <a:off x="4487765" y="129650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1</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68" name="组合 67"/>
          <p:cNvGrpSpPr/>
          <p:nvPr/>
        </p:nvGrpSpPr>
        <p:grpSpPr>
          <a:xfrm>
            <a:off x="5294860" y="1296499"/>
            <a:ext cx="3574434" cy="511238"/>
            <a:chOff x="6339097" y="1573726"/>
            <a:chExt cx="3744416" cy="511504"/>
          </a:xfrm>
        </p:grpSpPr>
        <p:sp>
          <p:nvSpPr>
            <p:cNvPr id="69" name="圆角矩形 68"/>
            <p:cNvSpPr/>
            <p:nvPr/>
          </p:nvSpPr>
          <p:spPr>
            <a:xfrm>
              <a:off x="6339097" y="1573726"/>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0" name="矩形 69"/>
            <p:cNvSpPr/>
            <p:nvPr/>
          </p:nvSpPr>
          <p:spPr>
            <a:xfrm>
              <a:off x="6491851" y="1614014"/>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决策树、随机森林及其应用</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1" name="圆角矩形 70"/>
          <p:cNvSpPr/>
          <p:nvPr/>
        </p:nvSpPr>
        <p:spPr>
          <a:xfrm>
            <a:off x="4487765" y="2132517"/>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2</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2" name="组合 71"/>
          <p:cNvGrpSpPr/>
          <p:nvPr/>
        </p:nvGrpSpPr>
        <p:grpSpPr>
          <a:xfrm>
            <a:off x="5276958" y="2132517"/>
            <a:ext cx="3574434" cy="511238"/>
            <a:chOff x="6315199" y="2410178"/>
            <a:chExt cx="3744416" cy="511504"/>
          </a:xfrm>
        </p:grpSpPr>
        <p:sp>
          <p:nvSpPr>
            <p:cNvPr id="73" name="圆角矩形 72"/>
            <p:cNvSpPr/>
            <p:nvPr/>
          </p:nvSpPr>
          <p:spPr>
            <a:xfrm>
              <a:off x="6315199" y="2410178"/>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4" name="矩形 73"/>
            <p:cNvSpPr/>
            <p:nvPr/>
          </p:nvSpPr>
          <p:spPr>
            <a:xfrm>
              <a:off x="6486706" y="2450466"/>
              <a:ext cx="3496276" cy="430928"/>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分类算法基础</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5" name="圆角矩形 74"/>
          <p:cNvSpPr/>
          <p:nvPr/>
        </p:nvSpPr>
        <p:spPr>
          <a:xfrm>
            <a:off x="4487765" y="3017909"/>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3</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6" name="组合 75"/>
          <p:cNvGrpSpPr/>
          <p:nvPr/>
        </p:nvGrpSpPr>
        <p:grpSpPr>
          <a:xfrm>
            <a:off x="5294860" y="3017907"/>
            <a:ext cx="3574434" cy="511238"/>
            <a:chOff x="6339097" y="3296031"/>
            <a:chExt cx="3744416" cy="511504"/>
          </a:xfrm>
        </p:grpSpPr>
        <p:sp>
          <p:nvSpPr>
            <p:cNvPr id="77" name="圆角矩形 76"/>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8" name="矩形 77"/>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逻辑回归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9" name="圆角矩形 78"/>
          <p:cNvSpPr/>
          <p:nvPr/>
        </p:nvSpPr>
        <p:spPr>
          <a:xfrm>
            <a:off x="4487765" y="390232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4</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80" name="组合 79"/>
          <p:cNvGrpSpPr/>
          <p:nvPr/>
        </p:nvGrpSpPr>
        <p:grpSpPr>
          <a:xfrm>
            <a:off x="5294860" y="3902318"/>
            <a:ext cx="3574434" cy="511237"/>
            <a:chOff x="6339097" y="4180903"/>
            <a:chExt cx="3744416" cy="511504"/>
          </a:xfrm>
        </p:grpSpPr>
        <p:sp>
          <p:nvSpPr>
            <p:cNvPr id="81" name="圆角矩形 80"/>
            <p:cNvSpPr/>
            <p:nvPr/>
          </p:nvSpPr>
          <p:spPr>
            <a:xfrm>
              <a:off x="6339097" y="4180903"/>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82" name="矩形 81"/>
            <p:cNvSpPr/>
            <p:nvPr/>
          </p:nvSpPr>
          <p:spPr>
            <a:xfrm>
              <a:off x="6491851" y="4221882"/>
              <a:ext cx="3496274" cy="431088"/>
            </a:xfrm>
            <a:prstGeom prst="rect">
              <a:avLst/>
            </a:prstGeom>
          </p:spPr>
          <p:txBody>
            <a:bodyPr wrap="square" lIns="121897" tIns="60948" rIns="121897" bIns="60948">
              <a:spAutoFit/>
            </a:bodyPr>
            <a:lstStyle/>
            <a:p>
              <a:pPr defTabSz="1218565">
                <a:defRPr/>
              </a:pPr>
              <a:r>
                <a:rPr lang="en-US" altLang="zh-CN" sz="2000" b="1" kern="100" dirty="0" err="1">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Softmax</a:t>
              </a: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7" name="TextBox 86"/>
          <p:cNvSpPr txBox="1"/>
          <p:nvPr/>
        </p:nvSpPr>
        <p:spPr>
          <a:xfrm>
            <a:off x="-1" y="2219405"/>
            <a:ext cx="3730907" cy="1600329"/>
          </a:xfrm>
          <a:prstGeom prst="rect">
            <a:avLst/>
          </a:prstGeom>
          <a:noFill/>
        </p:spPr>
        <p:txBody>
          <a:bodyPr wrap="square" lIns="121817" tIns="60906" rIns="121817" bIns="60906">
            <a:spAutoFit/>
          </a:bodyPr>
          <a:lstStyle/>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第四章</a:t>
            </a:r>
            <a:endParaRPr lang="en-US" altLang="zh-CN" sz="4800" b="1" spc="200" dirty="0">
              <a:solidFill>
                <a:srgbClr val="0070C0"/>
              </a:solidFill>
              <a:latin typeface="微软雅黑" panose="020B0503020204020204" pitchFamily="34" charset="-122"/>
              <a:ea typeface="微软雅黑" panose="020B0503020204020204" pitchFamily="34" charset="-122"/>
            </a:endParaRPr>
          </a:p>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分   类</a:t>
            </a:r>
            <a:endParaRPr lang="zh-CN" altLang="en-US" sz="3200" b="1" spc="200" dirty="0">
              <a:solidFill>
                <a:srgbClr val="0070C0"/>
              </a:solidFill>
              <a:latin typeface="微软雅黑" panose="020B0503020204020204" pitchFamily="34" charset="-122"/>
              <a:ea typeface="微软雅黑" panose="020B0503020204020204" pitchFamily="34" charset="-122"/>
            </a:endParaRPr>
          </a:p>
        </p:txBody>
      </p:sp>
      <p:sp>
        <p:nvSpPr>
          <p:cNvPr id="88" name="下箭头 87"/>
          <p:cNvSpPr/>
          <p:nvPr/>
        </p:nvSpPr>
        <p:spPr>
          <a:xfrm rot="16200000">
            <a:off x="3626195" y="2032135"/>
            <a:ext cx="575764" cy="695523"/>
          </a:xfrm>
          <a:prstGeom prst="downArrow">
            <a:avLst/>
          </a:prstGeom>
          <a:solidFill>
            <a:srgbClr val="F5A609"/>
          </a:solidFill>
          <a:ln>
            <a:noFill/>
          </a:ln>
        </p:spPr>
        <p:style>
          <a:lnRef idx="2">
            <a:schemeClr val="accent1">
              <a:shade val="50000"/>
            </a:schemeClr>
          </a:lnRef>
          <a:fillRef idx="1">
            <a:schemeClr val="accent1"/>
          </a:fillRef>
          <a:effectRef idx="0">
            <a:schemeClr val="accent1"/>
          </a:effectRef>
          <a:fontRef idx="minor">
            <a:schemeClr val="lt1"/>
          </a:fontRef>
        </p:style>
        <p:txBody>
          <a:bodyPr lIns="91340" tIns="45671" rIns="91340" bIns="45671" rtlCol="0" anchor="ctr"/>
          <a:lstStyle/>
          <a:p>
            <a:pPr algn="ctr" defTabSz="1218565"/>
            <a:endParaRPr lang="zh-CN" altLang="en-US" sz="2400">
              <a:solidFill>
                <a:prstClr val="white"/>
              </a:solidFill>
              <a:latin typeface="Calibri" panose="020F0502020204030204"/>
              <a:ea typeface="宋体" panose="02010600030101010101" pitchFamily="2" charset="-122"/>
            </a:endParaRPr>
          </a:p>
        </p:txBody>
      </p:sp>
      <p:sp>
        <p:nvSpPr>
          <p:cNvPr id="20" name="灯片编号占位符 1"/>
          <p:cNvSpPr txBox="1">
            <a:spLocks/>
          </p:cNvSpPr>
          <p:nvPr/>
        </p:nvSpPr>
        <p:spPr>
          <a:xfrm>
            <a:off x="6791621" y="5786057"/>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44</a:t>
            </a:fld>
            <a:endParaRPr lang="zh-CN" altLang="en-US" sz="1600" dirty="0"/>
          </a:p>
        </p:txBody>
      </p:sp>
      <p:sp>
        <p:nvSpPr>
          <p:cNvPr id="21" name="圆角矩形 20"/>
          <p:cNvSpPr/>
          <p:nvPr/>
        </p:nvSpPr>
        <p:spPr>
          <a:xfrm>
            <a:off x="4498039" y="4821916"/>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5</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22" name="组合 21"/>
          <p:cNvGrpSpPr/>
          <p:nvPr/>
        </p:nvGrpSpPr>
        <p:grpSpPr>
          <a:xfrm>
            <a:off x="5305134" y="4821914"/>
            <a:ext cx="3574434" cy="511238"/>
            <a:chOff x="6339097" y="3296031"/>
            <a:chExt cx="3744416" cy="511504"/>
          </a:xfrm>
        </p:grpSpPr>
        <p:sp>
          <p:nvSpPr>
            <p:cNvPr id="23" name="圆角矩形 22"/>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24" name="矩形 23"/>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集成学习与类别不平衡问题</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349412361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wipe(down)">
                                      <p:cBhvr>
                                        <p:cTn id="7" dur="580">
                                          <p:stCondLst>
                                            <p:cond delay="0"/>
                                          </p:stCondLst>
                                        </p:cTn>
                                        <p:tgtEl>
                                          <p:spTgt spid="88"/>
                                        </p:tgtEl>
                                      </p:cBhvr>
                                    </p:animEffect>
                                    <p:anim calcmode="lin" valueType="num">
                                      <p:cBhvr>
                                        <p:cTn id="8" dur="1822" tmFilter="0,0; 0.14,0.36; 0.43,0.73; 0.71,0.91; 1.0,1.0">
                                          <p:stCondLst>
                                            <p:cond delay="0"/>
                                          </p:stCondLst>
                                        </p:cTn>
                                        <p:tgtEl>
                                          <p:spTgt spid="8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8"/>
                                        </p:tgtEl>
                                        <p:attrNameLst>
                                          <p:attrName>ppt_y</p:attrName>
                                        </p:attrNameLst>
                                      </p:cBhvr>
                                      <p:tavLst>
                                        <p:tav tm="0" fmla="#ppt_y-sin(pi*$)/81">
                                          <p:val>
                                            <p:fltVal val="0"/>
                                          </p:val>
                                        </p:tav>
                                        <p:tav tm="100000">
                                          <p:val>
                                            <p:fltVal val="1"/>
                                          </p:val>
                                        </p:tav>
                                      </p:tavLst>
                                    </p:anim>
                                    <p:animScale>
                                      <p:cBhvr>
                                        <p:cTn id="13" dur="26">
                                          <p:stCondLst>
                                            <p:cond delay="650"/>
                                          </p:stCondLst>
                                        </p:cTn>
                                        <p:tgtEl>
                                          <p:spTgt spid="88"/>
                                        </p:tgtEl>
                                      </p:cBhvr>
                                      <p:to x="100000" y="60000"/>
                                    </p:animScale>
                                    <p:animScale>
                                      <p:cBhvr>
                                        <p:cTn id="14" dur="166" decel="50000">
                                          <p:stCondLst>
                                            <p:cond delay="676"/>
                                          </p:stCondLst>
                                        </p:cTn>
                                        <p:tgtEl>
                                          <p:spTgt spid="88"/>
                                        </p:tgtEl>
                                      </p:cBhvr>
                                      <p:to x="100000" y="100000"/>
                                    </p:animScale>
                                    <p:animScale>
                                      <p:cBhvr>
                                        <p:cTn id="15" dur="26">
                                          <p:stCondLst>
                                            <p:cond delay="1312"/>
                                          </p:stCondLst>
                                        </p:cTn>
                                        <p:tgtEl>
                                          <p:spTgt spid="88"/>
                                        </p:tgtEl>
                                      </p:cBhvr>
                                      <p:to x="100000" y="80000"/>
                                    </p:animScale>
                                    <p:animScale>
                                      <p:cBhvr>
                                        <p:cTn id="16" dur="166" decel="50000">
                                          <p:stCondLst>
                                            <p:cond delay="1338"/>
                                          </p:stCondLst>
                                        </p:cTn>
                                        <p:tgtEl>
                                          <p:spTgt spid="88"/>
                                        </p:tgtEl>
                                      </p:cBhvr>
                                      <p:to x="100000" y="100000"/>
                                    </p:animScale>
                                    <p:animScale>
                                      <p:cBhvr>
                                        <p:cTn id="17" dur="26">
                                          <p:stCondLst>
                                            <p:cond delay="1642"/>
                                          </p:stCondLst>
                                        </p:cTn>
                                        <p:tgtEl>
                                          <p:spTgt spid="88"/>
                                        </p:tgtEl>
                                      </p:cBhvr>
                                      <p:to x="100000" y="90000"/>
                                    </p:animScale>
                                    <p:animScale>
                                      <p:cBhvr>
                                        <p:cTn id="18" dur="166" decel="50000">
                                          <p:stCondLst>
                                            <p:cond delay="1668"/>
                                          </p:stCondLst>
                                        </p:cTn>
                                        <p:tgtEl>
                                          <p:spTgt spid="88"/>
                                        </p:tgtEl>
                                      </p:cBhvr>
                                      <p:to x="100000" y="100000"/>
                                    </p:animScale>
                                    <p:animScale>
                                      <p:cBhvr>
                                        <p:cTn id="19" dur="26">
                                          <p:stCondLst>
                                            <p:cond delay="1808"/>
                                          </p:stCondLst>
                                        </p:cTn>
                                        <p:tgtEl>
                                          <p:spTgt spid="88"/>
                                        </p:tgtEl>
                                      </p:cBhvr>
                                      <p:to x="100000" y="95000"/>
                                    </p:animScale>
                                    <p:animScale>
                                      <p:cBhvr>
                                        <p:cTn id="20" dur="166" decel="50000">
                                          <p:stCondLst>
                                            <p:cond delay="1834"/>
                                          </p:stCondLst>
                                        </p:cTn>
                                        <p:tgtEl>
                                          <p:spTgt spid="8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4"/>
                <a:ext cx="4160519" cy="3561534"/>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设样本集</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𝐒</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包含</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个样本，样本</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包括一个实例</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和一个标签</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，实例由</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维特征向量表示，即</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e>
                            </m:d>
                          </m:sup>
                        </m:sSubSup>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。分类任务可分为学习过程和判别（预测）过程。</a:t>
                </a: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4"/>
                <a:ext cx="4160519" cy="3561534"/>
              </a:xfrm>
              <a:prstGeom prst="rect">
                <a:avLst/>
              </a:prstGeom>
              <a:blipFill rotWithShape="1">
                <a:blip r:embed="rId3"/>
                <a:stretch>
                  <a:fillRect l="-1906" r="-7038" b="-14212"/>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4.2.1 </a:t>
            </a:r>
            <a:r>
              <a:rPr lang="zh-CN" altLang="en-US" sz="2800" b="1" dirty="0">
                <a:solidFill>
                  <a:srgbClr val="0070C0"/>
                </a:solidFill>
                <a:latin typeface="微软雅黑" panose="020B0503020204020204" pitchFamily="34" charset="-122"/>
                <a:ea typeface="微软雅黑" panose="020B0503020204020204" pitchFamily="34" charset="-122"/>
              </a:rPr>
              <a:t>分类任务</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45</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80246" name="Picture 2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00575" y="874691"/>
            <a:ext cx="4543425" cy="3448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51574460"/>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4.2.1 </a:t>
            </a:r>
            <a:r>
              <a:rPr lang="zh-CN" altLang="en-US" sz="2800" b="1" dirty="0">
                <a:solidFill>
                  <a:srgbClr val="0070C0"/>
                </a:solidFill>
                <a:latin typeface="微软雅黑" panose="020B0503020204020204" pitchFamily="34" charset="-122"/>
                <a:ea typeface="微软雅黑" panose="020B0503020204020204" pitchFamily="34" charset="-122"/>
              </a:rPr>
              <a:t>分类任务</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sp>
            <p:nvSpPr>
              <p:cNvPr id="16" name="Content Placeholder 2"/>
              <p:cNvSpPr txBox="1"/>
              <p:nvPr/>
            </p:nvSpPr>
            <p:spPr>
              <a:xfrm>
                <a:off x="322029" y="757607"/>
                <a:ext cx="4339423" cy="2399016"/>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在学习过程，将样本集中的知识提炼出来，形成模型，在判别过程中，利用模型对未标记样本进行类别预测。模型表示了从实例特征向量到类别标签的映射，可以用一个决策函数</a:t>
                </a:r>
                <a14:m>
                  <m:oMath xmlns:m="http://schemas.openxmlformats.org/officeDocument/2006/math">
                    <m:r>
                      <a:rPr lang="en-US" altLang="zh-CN" sz="2200" smtClean="0">
                        <a:solidFill>
                          <a:srgbClr val="C00000"/>
                        </a:solidFill>
                        <a:latin typeface="Cambria Math"/>
                        <a:ea typeface="微软雅黑" panose="020B0503020204020204" pitchFamily="34" charset="-122"/>
                        <a:cs typeface="Arial" panose="020B0604020202020204" pitchFamily="34" charset="0"/>
                      </a:rPr>
                      <m:t>𝑌</m:t>
                    </m:r>
                    <m:r>
                      <a:rPr lang="en-US" altLang="zh-CN" sz="2200" smtClean="0">
                        <a:solidFill>
                          <a:srgbClr val="C00000"/>
                        </a:solidFill>
                        <a:latin typeface="Cambria Math"/>
                        <a:ea typeface="微软雅黑" panose="020B0503020204020204" pitchFamily="34" charset="-122"/>
                        <a:cs typeface="Arial" panose="020B0604020202020204" pitchFamily="34" charset="0"/>
                      </a:rPr>
                      <m:t>=</m:t>
                    </m:r>
                    <m:r>
                      <a:rPr lang="en-US" altLang="zh-CN" sz="2200" smtClean="0">
                        <a:solidFill>
                          <a:srgbClr val="C00000"/>
                        </a:solidFill>
                        <a:latin typeface="Cambria Math"/>
                        <a:ea typeface="微软雅黑" panose="020B0503020204020204" pitchFamily="34" charset="-122"/>
                        <a:cs typeface="Arial" panose="020B0604020202020204" pitchFamily="34" charset="0"/>
                      </a:rPr>
                      <m:t>𝑓</m:t>
                    </m:r>
                    <m:d>
                      <m:dPr>
                        <m:ctrlPr>
                          <a:rPr lang="zh-CN" altLang="zh-CN" sz="2200" i="1">
                            <a:solidFill>
                              <a:srgbClr val="C00000"/>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srgbClr val="C00000"/>
                            </a:solidFill>
                            <a:latin typeface="Cambria Math"/>
                            <a:ea typeface="微软雅黑" panose="020B0503020204020204" pitchFamily="34" charset="-122"/>
                            <a:cs typeface="Arial" panose="020B0604020202020204" pitchFamily="34" charset="0"/>
                          </a:rPr>
                          <m:t>𝑋</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来表示，</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𝑋</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是定义域，它是所有实例特征向量的集合，</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𝑌</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是值域，它是所有类别标签的集合。</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16" name="Content Placeholder 2"/>
              <p:cNvSpPr txBox="1">
                <a:spLocks noRot="1" noChangeAspect="1" noMove="1" noResize="1" noEditPoints="1" noAdjustHandles="1" noChangeArrowheads="1" noChangeShapeType="1" noTextEdit="1"/>
              </p:cNvSpPr>
              <p:nvPr/>
            </p:nvSpPr>
            <p:spPr>
              <a:xfrm>
                <a:off x="322029" y="757607"/>
                <a:ext cx="4339423" cy="2399016"/>
              </a:xfrm>
              <a:prstGeom prst="rect">
                <a:avLst/>
              </a:prstGeom>
              <a:blipFill rotWithShape="1">
                <a:blip r:embed="rId3"/>
                <a:stretch>
                  <a:fillRect l="-1826" r="-702" b="-9492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Content Placeholder 2"/>
              <p:cNvSpPr txBox="1"/>
              <p:nvPr/>
            </p:nvSpPr>
            <p:spPr>
              <a:xfrm>
                <a:off x="322029" y="5282287"/>
                <a:ext cx="8464162" cy="1575713"/>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如果值域只有两个值，则该模型是二分类的，如果多于两个值，则该模型是多分类的。用</a:t>
                </a:r>
                <a14:m>
                  <m:oMath xmlns:m="http://schemas.openxmlformats.org/officeDocument/2006/math">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表示对</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测试样本</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的预测标签。</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17" name="Content Placeholder 2"/>
              <p:cNvSpPr txBox="1">
                <a:spLocks noRot="1" noChangeAspect="1" noMove="1" noResize="1" noEditPoints="1" noAdjustHandles="1" noChangeArrowheads="1" noChangeShapeType="1" noTextEdit="1"/>
              </p:cNvSpPr>
              <p:nvPr/>
            </p:nvSpPr>
            <p:spPr>
              <a:xfrm>
                <a:off x="322029" y="5282287"/>
                <a:ext cx="8464162" cy="1575713"/>
              </a:xfrm>
              <a:prstGeom prst="rect">
                <a:avLst/>
              </a:prstGeom>
              <a:blipFill rotWithShape="1">
                <a:blip r:embed="rId4"/>
                <a:stretch>
                  <a:fillRect l="-937" r="-937"/>
                </a:stretch>
              </a:blipFill>
            </p:spPr>
            <p:txBody>
              <a:bodyPr/>
              <a:lstStyle/>
              <a:p>
                <a:r>
                  <a:rPr lang="zh-CN" altLang="en-US">
                    <a:noFill/>
                  </a:rPr>
                  <a:t> </a:t>
                </a:r>
              </a:p>
            </p:txBody>
          </p:sp>
        </mc:Fallback>
      </mc:AlternateContent>
      <p:pic>
        <p:nvPicPr>
          <p:cNvPr id="19866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5375" y="1277593"/>
            <a:ext cx="4543425" cy="3448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99243539"/>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1.</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准确率</a:t>
                </a: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准确率是指在分类中，用模型</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测试集进行分类，分类正确的</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数占总数的比例：</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accuracy</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n</m:t>
                            </m:r>
                          </m:e>
                          <m:sub>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correct</m:t>
                            </m:r>
                          </m:sub>
                        </m:sSub>
                      </m:num>
                      <m:den>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n</m:t>
                            </m:r>
                          </m:e>
                          <m:sub>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total</m:t>
                            </m:r>
                          </m:sub>
                        </m:sSub>
                      </m:den>
                    </m:f>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优惠券使用预测示例中，就是用准确率来评价效果的，采用的是</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RandomForestClassifier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类的方法</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score()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a:p>
                <a:pPr marL="0" indent="457200">
                  <a:lnSpc>
                    <a:spcPct val="150000"/>
                  </a:lnSpc>
                  <a:spcBef>
                    <a:spcPts val="0"/>
                  </a:spcBef>
                  <a:buNone/>
                </a:pP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sklearny</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库中提供了一个专门对模型进行评估的包</a:t>
                </a:r>
                <a:r>
                  <a:rPr lang="en-US" altLang="zh-CN" sz="2200" dirty="0">
                    <a:solidFill>
                      <a:srgbClr val="C00000"/>
                    </a:solidFill>
                    <a:latin typeface="Arial" panose="020B0604020202020204" pitchFamily="34" charset="0"/>
                    <a:ea typeface="微软雅黑" panose="020B0503020204020204" pitchFamily="34" charset="-122"/>
                    <a:cs typeface="Arial" panose="020B0604020202020204" pitchFamily="34" charset="0"/>
                  </a:rPr>
                  <a:t>metrics</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，该包可以满足一般的模型评估需求。其中提供了准确率计算函数，函数原型为</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sklearn.metrics.accuracy_score</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y_true,y_pred</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normalize=</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True,sample_weight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=None)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。其中，</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normalize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默认值为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True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，返回正确分类的比例，如果设为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False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，则返回正确分类的样本数。</a:t>
                </a: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659" b="-4224"/>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47</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795509507"/>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2.</a:t>
                </a: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混淆矩阵</a:t>
                </a:r>
                <a:endPar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混淆矩阵是对分类的结果进行详细描述的矩阵，对于二分类则是一个</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2×2</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的矩阵，对于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n</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分类则是</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n×n</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的矩阵。</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120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优惠券使用预测示例中的验证集分类结果的混淆矩阵，准确率：</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accuracy</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𝑇𝑃</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𝑇𝑁</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𝑇𝑃</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𝐹𝑃</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𝐹𝑁</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𝑇𝑁</m:t>
                        </m:r>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216066+2742</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216066+20129+13649+2742</m:t>
                        </m:r>
                      </m:den>
                    </m:f>
                  </m:oMath>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171" r="-2562"/>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48</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9968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3050" y="2346187"/>
            <a:ext cx="8596313" cy="2005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968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6464" y="5371582"/>
            <a:ext cx="8870950" cy="1500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75433705"/>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2.</a:t>
                </a: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混淆矩阵</a:t>
                </a:r>
                <a:endPar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）真正率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TPR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：分类正确的正样本个数占整个正样本个数的比例：</a:t>
                </a:r>
              </a:p>
              <a:p>
                <a:pPr marL="0" indent="457200">
                  <a:spcBef>
                    <a:spcPts val="1200"/>
                  </a:spcBef>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𝑇𝑃𝑅</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𝑇𝑃</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𝑇𝑃</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𝐹𝑁</m:t>
                          </m:r>
                        </m:den>
                      </m:f>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120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）假负率：分类错误的正样本的个数占正样本的个数的比例：</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1200"/>
                  </a:spcBef>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𝐹𝑁𝑅</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𝐹𝑁</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𝑇𝑃</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𝐹𝑁</m:t>
                          </m:r>
                        </m:den>
                      </m:f>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120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）假正率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FPR</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：分类错误的负样本个数占整个负样本个数的比例：</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1200"/>
                  </a:spcBef>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𝐹𝑃𝑅</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𝐹𝑃</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𝐹𝑃</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𝑇𝑁</m:t>
                          </m:r>
                        </m:den>
                      </m:f>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120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4</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）真负率：分类正确的负样本的个数占负样本的个数的比例：</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1200"/>
                  </a:spcBef>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𝑇𝑁𝑅</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𝑇𝑁</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𝐹𝑃</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𝑇𝑁</m:t>
                          </m:r>
                        </m:den>
                      </m:f>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171" r="-1098" b="-2851"/>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49</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717950063"/>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基本思想</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分类的建模过程与上面做决定的过程</a:t>
            </a: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相反</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，事先不知道人们的决策思路，需要通过人们已经做出的大量决定来“</a:t>
            </a: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揣摩</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”出其决策思路，也就是通过大量数据来</a:t>
            </a: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归纳</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道理，如通过如下表所示的相亲数据来分析某人的相亲决策条件。</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8"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a:t>
            </a:fld>
            <a:endParaRPr lang="zh-CN" altLang="en-US" sz="1600" dirty="0"/>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422" y="3568678"/>
            <a:ext cx="8523287" cy="250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59354183"/>
      </p:ext>
    </p:extLst>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3.</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平均准确率</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平均准确率的全称为：按类平均准确率，即计算每个类别的准确率，然后再计算它们的平均值。</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在优惠券使用预测示例中，初步方案的预测准确率约为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0.866</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。从混淆矩阵可以看到</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样本数为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229715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216066+13649</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样本数</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22871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20129+2742</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），可见</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样本数量远大于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样本数量，此时准确率指标就要受到</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样本更大的影响。如果直接把所有样本都预测为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标签，那么准确率为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229715/(229715+22871)≈0.91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，高于模型给出的准确率。因此，单纯采用准确率指标并不合理。</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而平均准确率为：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0.530236356498</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。如果全部预测为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标签，那么对于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样本来说准确率为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样本来说准确率为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，则平均准确率为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，低于随机森林模型预测的平均准确率。</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50</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574985732"/>
      </p:ext>
    </p:extLst>
  </p:cSld>
  <p:clrMapOvr>
    <a:masterClrMapping/>
  </p:clrMapOvr>
  <p:transition spd="slow">
    <p:wip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4.</a:t>
                </a: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精确率</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t>
                </a: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召回率</a:t>
                </a:r>
                <a:endPar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精确率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召回率包含两个评价指标，一般同时使用。精确率是指分类器分类正确（错误）的正样本的个数占该分类器所有分类为正（负）样本个数的比例。召回率是指分类器分类正确（错误）的正样本个数占所有的正（负）样本个数的比例。</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精确率是从预测的角度来看的，即预测为正（负）的样本中，预测成功的比例。召回率是从样本的角度来看的，即标签为正（负）的样本中，被成功预测的比例。准确率也是从样本的角度来看的，即所有样本中，正确预测的比例，即准确率是不分类别的。</a:t>
                </a: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在优惠券核销的例子中，</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𝑝𝑟𝑒𝑐𝑖𝑠𝑖𝑜𝑛</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216066</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216066+20129</m:t>
                        </m:r>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≈0.91</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𝑟𝑒𝑐𝑎𝑙𝑙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216066</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216066+13649</m:t>
                        </m:r>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≈0.94</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171" r="-3807" b="-580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51</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5865403"/>
      </p:ext>
    </p:extLst>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5</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t>
                </a:r>
                <a:r>
                  <a:rPr lang="zh-CN"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 </a:t>
                </a:r>
                <a14:m>
                  <m:oMath xmlns:m="http://schemas.openxmlformats.org/officeDocument/2006/math">
                    <m:sSub>
                      <m:sSubPr>
                        <m:ctrlPr>
                          <a:rPr lang="zh-CN" altLang="zh-CN" sz="2400" b="1" i="1">
                            <a:solidFill>
                              <a:srgbClr val="0070C0"/>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400" b="1" i="1">
                            <a:solidFill>
                              <a:srgbClr val="0070C0"/>
                            </a:solidFill>
                            <a:latin typeface="Cambria Math"/>
                            <a:ea typeface="微软雅黑" panose="020B0503020204020204" pitchFamily="34" charset="-122"/>
                            <a:cs typeface="Arial" panose="020B0604020202020204" pitchFamily="34" charset="0"/>
                          </a:rPr>
                          <m:t>𝑭</m:t>
                        </m:r>
                      </m:e>
                      <m:sub>
                        <m:r>
                          <a:rPr lang="en-US" altLang="zh-CN" sz="2400" b="1" i="1">
                            <a:solidFill>
                              <a:srgbClr val="0070C0"/>
                            </a:solidFill>
                            <a:latin typeface="Cambria Math"/>
                            <a:ea typeface="微软雅黑" panose="020B0503020204020204" pitchFamily="34" charset="-122"/>
                            <a:cs typeface="Arial" panose="020B0604020202020204" pitchFamily="34" charset="0"/>
                          </a:rPr>
                          <m:t>𝟏</m:t>
                        </m:r>
                      </m:sub>
                    </m:sSub>
                    <m:r>
                      <a:rPr lang="zh-CN" altLang="en-US" sz="2400" b="1">
                        <a:solidFill>
                          <a:srgbClr val="0070C0"/>
                        </a:solidFill>
                        <a:latin typeface="Cambria Math"/>
                        <a:ea typeface="微软雅黑" panose="020B0503020204020204" pitchFamily="34" charset="-122"/>
                        <a:cs typeface="Arial" panose="020B0604020202020204" pitchFamily="34" charset="0"/>
                      </a:rPr>
                      <m:t>−</m:t>
                    </m:r>
                    <m:r>
                      <a:rPr lang="en-US" altLang="zh-CN" sz="2400" b="1" i="1">
                        <a:solidFill>
                          <a:srgbClr val="0070C0"/>
                        </a:solidFill>
                        <a:latin typeface="Cambria Math"/>
                        <a:ea typeface="微软雅黑" panose="020B0503020204020204" pitchFamily="34" charset="-122"/>
                        <a:cs typeface="Arial" panose="020B0604020202020204" pitchFamily="34" charset="0"/>
                      </a:rPr>
                      <m:t>𝐬𝐜𝐨𝐫𝐞</m:t>
                    </m:r>
                  </m:oMath>
                </a14:m>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精确率与召回率实际上是一对矛盾的值，有时候单独采用一个值难以全面衡量算法，</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zh-CN" altLang="en-US"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score</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试图将两者结合起来作为一个指标来衡量算法。</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zh-CN" altLang="en-US"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score</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为精确率与召回率的调和平均值，即：</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𝐹</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𝑝𝑟𝑒𝑐𝑖𝑠𝑖𝑜𝑛</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𝑟𝑒𝑐𝑎𝑙𝑙</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𝑝𝑟𝑒𝑐𝑖𝑠𝑖𝑜𝑛</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𝑟𝑒𝑐𝑎𝑙𝑙</m:t>
                          </m:r>
                        </m:den>
                      </m:f>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52</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419780172"/>
      </p:ext>
    </p:extLst>
  </p:cSld>
  <p:clrMapOvr>
    <a:masterClrMapping/>
  </p:clrMapOvr>
  <p:transition spd="slow">
    <p:wip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6</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t>
            </a:r>
            <a:r>
              <a:rPr lang="zh-CN"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 </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AUC(Area under the Curve)</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ROC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是以假正率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FPR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为横坐标，以真正率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TPR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为纵坐标的一条曲线，</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FPR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TPR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的取值范围都是</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53</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83322" name="Picture 2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7412" y="2267188"/>
            <a:ext cx="4829175" cy="4333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6147907"/>
      </p:ext>
    </p:extLst>
  </p:cSld>
  <p:clrMapOvr>
    <a:masterClrMapping/>
  </p:clrMapOvr>
  <p:transition spd="slow">
    <p:wip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6</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t>
            </a:r>
            <a:r>
              <a:rPr lang="zh-CN"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 </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AUC(Area under the Curve)</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从概率论的角度来看，模型关于每个样本的预测都存在一个概率值，好的模型就是要将原本为正类的模型判定为正的概率尽量大，而原本为负类的模型判定为正的概率尽量小。</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54</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4" name="对象 13"/>
          <p:cNvGraphicFramePr>
            <a:graphicFrameLocks noChangeAspect="1"/>
          </p:cNvGraphicFramePr>
          <p:nvPr>
            <p:extLst>
              <p:ext uri="{D42A27DB-BD31-4B8C-83A1-F6EECF244321}">
                <p14:modId xmlns:p14="http://schemas.microsoft.com/office/powerpoint/2010/main" val="1244850458"/>
              </p:ext>
            </p:extLst>
          </p:nvPr>
        </p:nvGraphicFramePr>
        <p:xfrm>
          <a:off x="573728" y="2854303"/>
          <a:ext cx="8167937" cy="3746760"/>
        </p:xfrm>
        <a:graphic>
          <a:graphicData uri="http://schemas.openxmlformats.org/presentationml/2006/ole">
            <mc:AlternateContent xmlns:mc="http://schemas.openxmlformats.org/markup-compatibility/2006">
              <mc:Choice xmlns:v="urn:schemas-microsoft-com:vml" Requires="v">
                <p:oleObj name="Visio" r:id="rId3" imgW="6221867" imgH="2832953" progId="Visio.Drawing.11">
                  <p:embed/>
                </p:oleObj>
              </mc:Choice>
              <mc:Fallback>
                <p:oleObj name="Visio" r:id="rId3" imgW="6221867" imgH="2832953" progId="Visio.Drawing.11">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3728" y="2854303"/>
                        <a:ext cx="8167937" cy="3746760"/>
                      </a:xfrm>
                      <a:prstGeom prst="rect">
                        <a:avLst/>
                      </a:prstGeom>
                      <a:noFill/>
                    </p:spPr>
                  </p:pic>
                </p:oleObj>
              </mc:Fallback>
            </mc:AlternateContent>
          </a:graphicData>
        </a:graphic>
      </p:graphicFrame>
    </p:spTree>
    <p:extLst>
      <p:ext uri="{BB962C8B-B14F-4D97-AF65-F5344CB8AC3E}">
        <p14:creationId xmlns:p14="http://schemas.microsoft.com/office/powerpoint/2010/main" val="4120494387"/>
      </p:ext>
    </p:extLst>
  </p:cSld>
  <p:clrMapOvr>
    <a:masterClrMapping/>
  </p:clrMapOvr>
  <p:transition spd="slow">
    <p:wip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6</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t>
            </a:r>
            <a:r>
              <a:rPr lang="zh-CN"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 </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AUC(Area under the Curve)</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在实际的数据集中，经常会出现类别不平衡（</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class imbalance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）现象，即负样本比正样本少很多（或者相反），而且测试数据集中的正负样本的分布也可能随时间发生变化。在优惠券核销的例子中，正负样本数量差距很大，但是</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ROC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曲线并不受影响，</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值会保持比较稳定。</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55</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6" name="对象 15"/>
          <p:cNvGraphicFramePr>
            <a:graphicFrameLocks noChangeAspect="1"/>
          </p:cNvGraphicFramePr>
          <p:nvPr>
            <p:extLst>
              <p:ext uri="{D42A27DB-BD31-4B8C-83A1-F6EECF244321}">
                <p14:modId xmlns:p14="http://schemas.microsoft.com/office/powerpoint/2010/main" val="104727835"/>
              </p:ext>
            </p:extLst>
          </p:nvPr>
        </p:nvGraphicFramePr>
        <p:xfrm>
          <a:off x="329289" y="1405974"/>
          <a:ext cx="8592558" cy="2517169"/>
        </p:xfrm>
        <a:graphic>
          <a:graphicData uri="http://schemas.openxmlformats.org/presentationml/2006/ole">
            <mc:AlternateContent xmlns:mc="http://schemas.openxmlformats.org/markup-compatibility/2006">
              <mc:Choice xmlns:v="urn:schemas-microsoft-com:vml" Requires="v">
                <p:oleObj name="Visio" r:id="rId3" imgW="10942863" imgH="3207621" progId="Visio.Drawing.11">
                  <p:embed/>
                </p:oleObj>
              </mc:Choice>
              <mc:Fallback>
                <p:oleObj name="Visio" r:id="rId3" imgW="10942863" imgH="3207621"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9289" y="1405974"/>
                        <a:ext cx="8592558" cy="2517169"/>
                      </a:xfrm>
                      <a:prstGeom prst="rect">
                        <a:avLst/>
                      </a:prstGeom>
                      <a:noFill/>
                    </p:spPr>
                  </p:pic>
                </p:oleObj>
              </mc:Fallback>
            </mc:AlternateContent>
          </a:graphicData>
        </a:graphic>
      </p:graphicFrame>
    </p:spTree>
    <p:extLst>
      <p:ext uri="{BB962C8B-B14F-4D97-AF65-F5344CB8AC3E}">
        <p14:creationId xmlns:p14="http://schemas.microsoft.com/office/powerpoint/2010/main" val="1926726907"/>
      </p:ext>
    </p:extLst>
  </p:cSld>
  <p:clrMapOvr>
    <a:masterClrMapping/>
  </p:clrMapOvr>
  <p:transition spd="slow">
    <p:wip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5033822"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6</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t>
            </a:r>
            <a:r>
              <a:rPr lang="zh-CN"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 </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AUC(Area under the Curve)</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如何来计算</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值呢？首先分类模型要能给出每个样本的预测概率，如决策树算法和随机森林算法不仅可以输出分类类别，还要能输出分类的概率。然后，统计出每个概率值的正负样本数量，得到样本概率分布。</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根据样本概率分布，将阈值从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取到</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，由得到的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FPR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TPR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值对作点画出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ROC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曲线，计算该曲线下的面积即为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8" name="图片 17" descr="../../_images/sphx_glr_plot_roc_001.png"/>
          <p:cNvPicPr/>
          <p:nvPr/>
        </p:nvPicPr>
        <p:blipFill>
          <a:blip r:embed="rId3">
            <a:extLst>
              <a:ext uri="{28A0092B-C50C-407E-A947-70E740481C1C}">
                <a14:useLocalDpi xmlns:a14="http://schemas.microsoft.com/office/drawing/2010/main" val="0"/>
              </a:ext>
            </a:extLst>
          </a:blip>
          <a:srcRect/>
          <a:stretch>
            <a:fillRect/>
          </a:stretch>
        </p:blipFill>
        <p:spPr bwMode="auto">
          <a:xfrm>
            <a:off x="5292206" y="1686438"/>
            <a:ext cx="3851793" cy="2957481"/>
          </a:xfrm>
          <a:prstGeom prst="rect">
            <a:avLst/>
          </a:prstGeom>
          <a:noFill/>
          <a:ln>
            <a:noFill/>
          </a:ln>
        </p:spPr>
      </p:pic>
    </p:spTree>
    <p:extLst>
      <p:ext uri="{BB962C8B-B14F-4D97-AF65-F5344CB8AC3E}">
        <p14:creationId xmlns:p14="http://schemas.microsoft.com/office/powerpoint/2010/main" val="584752076"/>
      </p:ext>
    </p:extLst>
  </p:cSld>
  <p:clrMapOvr>
    <a:masterClrMapping/>
  </p:clrMapOvr>
  <p:transition spd="slow">
    <p:wip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0" y="681693"/>
            <a:ext cx="8357245"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6</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t>
            </a:r>
            <a:r>
              <a:rPr lang="zh-CN"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 </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AUC(Area under the Curve)</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标    签：</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0,0,0,0,0,0,0,0,0,1,1,1,1,1,1,1,1,1,1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概率值：</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0.1,0.2,0.2,0.3,0.3,0.4,0.5,0.7,0.9,0.15,0.45,0.55,0.75,0.75,0.85,0.95,0.75,0.85,0.95</a:t>
            </a: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roc_curve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57</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9" name="图片 18"/>
          <p:cNvPicPr/>
          <p:nvPr/>
        </p:nvPicPr>
        <p:blipFill>
          <a:blip r:embed="rId3">
            <a:extLst>
              <a:ext uri="{28A0092B-C50C-407E-A947-70E740481C1C}">
                <a14:useLocalDpi xmlns:a14="http://schemas.microsoft.com/office/drawing/2010/main" val="0"/>
              </a:ext>
            </a:extLst>
          </a:blip>
          <a:stretch>
            <a:fillRect/>
          </a:stretch>
        </p:blipFill>
        <p:spPr>
          <a:xfrm>
            <a:off x="71788" y="3430927"/>
            <a:ext cx="4466546" cy="2653575"/>
          </a:xfrm>
          <a:prstGeom prst="rect">
            <a:avLst/>
          </a:prstGeom>
        </p:spPr>
      </p:pic>
      <p:pic>
        <p:nvPicPr>
          <p:cNvPr id="21" name="图片 20"/>
          <p:cNvPicPr/>
          <p:nvPr/>
        </p:nvPicPr>
        <p:blipFill>
          <a:blip r:embed="rId4">
            <a:extLst>
              <a:ext uri="{28A0092B-C50C-407E-A947-70E740481C1C}">
                <a14:useLocalDpi xmlns:a14="http://schemas.microsoft.com/office/drawing/2010/main" val="0"/>
              </a:ext>
            </a:extLst>
          </a:blip>
          <a:stretch>
            <a:fillRect/>
          </a:stretch>
        </p:blipFill>
        <p:spPr>
          <a:xfrm>
            <a:off x="4547355" y="3452404"/>
            <a:ext cx="4377866" cy="2606763"/>
          </a:xfrm>
          <a:prstGeom prst="rect">
            <a:avLst/>
          </a:prstGeom>
        </p:spPr>
      </p:pic>
    </p:spTree>
    <p:extLst>
      <p:ext uri="{BB962C8B-B14F-4D97-AF65-F5344CB8AC3E}">
        <p14:creationId xmlns:p14="http://schemas.microsoft.com/office/powerpoint/2010/main" val="530148959"/>
      </p:ext>
    </p:extLst>
  </p:cSld>
  <p:clrMapOvr>
    <a:masterClrMapping/>
  </p:clrMapOvr>
  <p:transition spd="slow">
    <p:wip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495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6</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t>
            </a:r>
            <a:r>
              <a:rPr lang="zh-CN"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 </a:t>
            </a:r>
            <a:r>
              <a:rPr lang="en-US" altLang="zh-CN"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AUC(Area under the Curve)</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计算得到</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值约为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0.632</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细心的读者可能还发现优惠券核销赛题要求计算的是平均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，即对每个优惠券</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coupon_id</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单独计算核销预测的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值，再对所有优惠券的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值求平均作为最终的评价标准。</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计算得到平均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AUC</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值约为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0.557</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4.2.2 </a:t>
            </a:r>
            <a:r>
              <a:rPr lang="zh-CN" altLang="en-US" sz="2800" b="1" dirty="0">
                <a:solidFill>
                  <a:srgbClr val="0070C0"/>
                </a:solidFill>
                <a:latin typeface="微软雅黑" panose="020B0503020204020204" pitchFamily="34" charset="-122"/>
                <a:ea typeface="微软雅黑" panose="020B0503020204020204" pitchFamily="34" charset="-122"/>
              </a:rPr>
              <a:t>分类模型的评价指标</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58</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0582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14936"/>
          <a:stretch/>
        </p:blipFill>
        <p:spPr bwMode="auto">
          <a:xfrm>
            <a:off x="124487" y="1541808"/>
            <a:ext cx="8919430" cy="19170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287533"/>
      </p:ext>
    </p:extLst>
  </p:cSld>
  <p:clrMapOvr>
    <a:masterClrMapping/>
  </p:clrMapOvr>
  <p:transition spd="slow">
    <p:wip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圆角矩形 66"/>
          <p:cNvSpPr/>
          <p:nvPr/>
        </p:nvSpPr>
        <p:spPr>
          <a:xfrm>
            <a:off x="4487765" y="129650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1</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68" name="组合 67"/>
          <p:cNvGrpSpPr/>
          <p:nvPr/>
        </p:nvGrpSpPr>
        <p:grpSpPr>
          <a:xfrm>
            <a:off x="5294860" y="1296499"/>
            <a:ext cx="3574434" cy="511238"/>
            <a:chOff x="6339097" y="1573726"/>
            <a:chExt cx="3744416" cy="511504"/>
          </a:xfrm>
        </p:grpSpPr>
        <p:sp>
          <p:nvSpPr>
            <p:cNvPr id="69" name="圆角矩形 68"/>
            <p:cNvSpPr/>
            <p:nvPr/>
          </p:nvSpPr>
          <p:spPr>
            <a:xfrm>
              <a:off x="6339097" y="1573726"/>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0" name="矩形 69"/>
            <p:cNvSpPr/>
            <p:nvPr/>
          </p:nvSpPr>
          <p:spPr>
            <a:xfrm>
              <a:off x="6491851" y="1614014"/>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决策树、随机森林及其应用</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1" name="圆角矩形 70"/>
          <p:cNvSpPr/>
          <p:nvPr/>
        </p:nvSpPr>
        <p:spPr>
          <a:xfrm>
            <a:off x="4487765" y="2132517"/>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2</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2" name="组合 71"/>
          <p:cNvGrpSpPr/>
          <p:nvPr/>
        </p:nvGrpSpPr>
        <p:grpSpPr>
          <a:xfrm>
            <a:off x="5276958" y="2132517"/>
            <a:ext cx="3574434" cy="511238"/>
            <a:chOff x="6315199" y="2410178"/>
            <a:chExt cx="3744416" cy="511504"/>
          </a:xfrm>
        </p:grpSpPr>
        <p:sp>
          <p:nvSpPr>
            <p:cNvPr id="73" name="圆角矩形 72"/>
            <p:cNvSpPr/>
            <p:nvPr/>
          </p:nvSpPr>
          <p:spPr>
            <a:xfrm>
              <a:off x="6315199" y="2410178"/>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4" name="矩形 73"/>
            <p:cNvSpPr/>
            <p:nvPr/>
          </p:nvSpPr>
          <p:spPr>
            <a:xfrm>
              <a:off x="6486706" y="2450466"/>
              <a:ext cx="3496276" cy="430928"/>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分类算法基础</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5" name="圆角矩形 74"/>
          <p:cNvSpPr/>
          <p:nvPr/>
        </p:nvSpPr>
        <p:spPr>
          <a:xfrm>
            <a:off x="4487765" y="3017909"/>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3</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6" name="组合 75"/>
          <p:cNvGrpSpPr/>
          <p:nvPr/>
        </p:nvGrpSpPr>
        <p:grpSpPr>
          <a:xfrm>
            <a:off x="5294860" y="3017907"/>
            <a:ext cx="3574434" cy="511238"/>
            <a:chOff x="6339097" y="3296031"/>
            <a:chExt cx="3744416" cy="511504"/>
          </a:xfrm>
        </p:grpSpPr>
        <p:sp>
          <p:nvSpPr>
            <p:cNvPr id="77" name="圆角矩形 76"/>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8" name="矩形 77"/>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逻辑回归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9" name="圆角矩形 78"/>
          <p:cNvSpPr/>
          <p:nvPr/>
        </p:nvSpPr>
        <p:spPr>
          <a:xfrm>
            <a:off x="4487765" y="390232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4</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80" name="组合 79"/>
          <p:cNvGrpSpPr/>
          <p:nvPr/>
        </p:nvGrpSpPr>
        <p:grpSpPr>
          <a:xfrm>
            <a:off x="5294860" y="3902318"/>
            <a:ext cx="3574434" cy="511237"/>
            <a:chOff x="6339097" y="4180903"/>
            <a:chExt cx="3744416" cy="511504"/>
          </a:xfrm>
        </p:grpSpPr>
        <p:sp>
          <p:nvSpPr>
            <p:cNvPr id="81" name="圆角矩形 80"/>
            <p:cNvSpPr/>
            <p:nvPr/>
          </p:nvSpPr>
          <p:spPr>
            <a:xfrm>
              <a:off x="6339097" y="4180903"/>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82" name="矩形 81"/>
            <p:cNvSpPr/>
            <p:nvPr/>
          </p:nvSpPr>
          <p:spPr>
            <a:xfrm>
              <a:off x="6491851" y="4221882"/>
              <a:ext cx="3496274" cy="431088"/>
            </a:xfrm>
            <a:prstGeom prst="rect">
              <a:avLst/>
            </a:prstGeom>
          </p:spPr>
          <p:txBody>
            <a:bodyPr wrap="square" lIns="121897" tIns="60948" rIns="121897" bIns="60948">
              <a:spAutoFit/>
            </a:bodyPr>
            <a:lstStyle/>
            <a:p>
              <a:pPr defTabSz="1218565">
                <a:defRPr/>
              </a:pPr>
              <a:r>
                <a:rPr lang="en-US" altLang="zh-CN" sz="2000" b="1" kern="100" dirty="0" err="1">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Softmax</a:t>
              </a: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7" name="TextBox 86"/>
          <p:cNvSpPr txBox="1"/>
          <p:nvPr/>
        </p:nvSpPr>
        <p:spPr>
          <a:xfrm>
            <a:off x="-1" y="2219405"/>
            <a:ext cx="3730907" cy="1600329"/>
          </a:xfrm>
          <a:prstGeom prst="rect">
            <a:avLst/>
          </a:prstGeom>
          <a:noFill/>
        </p:spPr>
        <p:txBody>
          <a:bodyPr wrap="square" lIns="121817" tIns="60906" rIns="121817" bIns="60906">
            <a:spAutoFit/>
          </a:bodyPr>
          <a:lstStyle/>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第四章</a:t>
            </a:r>
            <a:endParaRPr lang="en-US" altLang="zh-CN" sz="4800" b="1" spc="200" dirty="0">
              <a:solidFill>
                <a:srgbClr val="0070C0"/>
              </a:solidFill>
              <a:latin typeface="微软雅黑" panose="020B0503020204020204" pitchFamily="34" charset="-122"/>
              <a:ea typeface="微软雅黑" panose="020B0503020204020204" pitchFamily="34" charset="-122"/>
            </a:endParaRPr>
          </a:p>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分   类</a:t>
            </a:r>
            <a:endParaRPr lang="zh-CN" altLang="en-US" sz="3200" b="1" spc="200" dirty="0">
              <a:solidFill>
                <a:srgbClr val="0070C0"/>
              </a:solidFill>
              <a:latin typeface="微软雅黑" panose="020B0503020204020204" pitchFamily="34" charset="-122"/>
              <a:ea typeface="微软雅黑" panose="020B0503020204020204" pitchFamily="34" charset="-122"/>
            </a:endParaRPr>
          </a:p>
        </p:txBody>
      </p:sp>
      <p:sp>
        <p:nvSpPr>
          <p:cNvPr id="88" name="下箭头 87"/>
          <p:cNvSpPr/>
          <p:nvPr/>
        </p:nvSpPr>
        <p:spPr>
          <a:xfrm rot="16200000">
            <a:off x="3626195" y="2946521"/>
            <a:ext cx="575764" cy="695523"/>
          </a:xfrm>
          <a:prstGeom prst="downArrow">
            <a:avLst/>
          </a:prstGeom>
          <a:solidFill>
            <a:srgbClr val="F5A609"/>
          </a:solidFill>
          <a:ln>
            <a:noFill/>
          </a:ln>
        </p:spPr>
        <p:style>
          <a:lnRef idx="2">
            <a:schemeClr val="accent1">
              <a:shade val="50000"/>
            </a:schemeClr>
          </a:lnRef>
          <a:fillRef idx="1">
            <a:schemeClr val="accent1"/>
          </a:fillRef>
          <a:effectRef idx="0">
            <a:schemeClr val="accent1"/>
          </a:effectRef>
          <a:fontRef idx="minor">
            <a:schemeClr val="lt1"/>
          </a:fontRef>
        </p:style>
        <p:txBody>
          <a:bodyPr lIns="91340" tIns="45671" rIns="91340" bIns="45671" rtlCol="0" anchor="ctr"/>
          <a:lstStyle/>
          <a:p>
            <a:pPr algn="ctr" defTabSz="1218565"/>
            <a:endParaRPr lang="zh-CN" altLang="en-US" sz="2400">
              <a:solidFill>
                <a:prstClr val="white"/>
              </a:solidFill>
              <a:latin typeface="Calibri" panose="020F0502020204030204"/>
              <a:ea typeface="宋体" panose="02010600030101010101" pitchFamily="2" charset="-122"/>
            </a:endParaRPr>
          </a:p>
        </p:txBody>
      </p:sp>
      <p:sp>
        <p:nvSpPr>
          <p:cNvPr id="20" name="灯片编号占位符 1"/>
          <p:cNvSpPr txBox="1">
            <a:spLocks/>
          </p:cNvSpPr>
          <p:nvPr/>
        </p:nvSpPr>
        <p:spPr>
          <a:xfrm>
            <a:off x="6791621" y="5786057"/>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59</a:t>
            </a:fld>
            <a:endParaRPr lang="zh-CN" altLang="en-US" sz="1600" dirty="0"/>
          </a:p>
        </p:txBody>
      </p:sp>
      <p:sp>
        <p:nvSpPr>
          <p:cNvPr id="21" name="圆角矩形 20"/>
          <p:cNvSpPr/>
          <p:nvPr/>
        </p:nvSpPr>
        <p:spPr>
          <a:xfrm>
            <a:off x="4498039" y="4821916"/>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5</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22" name="组合 21"/>
          <p:cNvGrpSpPr/>
          <p:nvPr/>
        </p:nvGrpSpPr>
        <p:grpSpPr>
          <a:xfrm>
            <a:off x="5305134" y="4821914"/>
            <a:ext cx="3574434" cy="511238"/>
            <a:chOff x="6339097" y="3296031"/>
            <a:chExt cx="3744416" cy="511504"/>
          </a:xfrm>
        </p:grpSpPr>
        <p:sp>
          <p:nvSpPr>
            <p:cNvPr id="23" name="圆角矩形 22"/>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24" name="矩形 23"/>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集成学习与类别不平衡问题</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370882457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wipe(down)">
                                      <p:cBhvr>
                                        <p:cTn id="7" dur="580">
                                          <p:stCondLst>
                                            <p:cond delay="0"/>
                                          </p:stCondLst>
                                        </p:cTn>
                                        <p:tgtEl>
                                          <p:spTgt spid="88"/>
                                        </p:tgtEl>
                                      </p:cBhvr>
                                    </p:animEffect>
                                    <p:anim calcmode="lin" valueType="num">
                                      <p:cBhvr>
                                        <p:cTn id="8" dur="1822" tmFilter="0,0; 0.14,0.36; 0.43,0.73; 0.71,0.91; 1.0,1.0">
                                          <p:stCondLst>
                                            <p:cond delay="0"/>
                                          </p:stCondLst>
                                        </p:cTn>
                                        <p:tgtEl>
                                          <p:spTgt spid="8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8"/>
                                        </p:tgtEl>
                                        <p:attrNameLst>
                                          <p:attrName>ppt_y</p:attrName>
                                        </p:attrNameLst>
                                      </p:cBhvr>
                                      <p:tavLst>
                                        <p:tav tm="0" fmla="#ppt_y-sin(pi*$)/81">
                                          <p:val>
                                            <p:fltVal val="0"/>
                                          </p:val>
                                        </p:tav>
                                        <p:tav tm="100000">
                                          <p:val>
                                            <p:fltVal val="1"/>
                                          </p:val>
                                        </p:tav>
                                      </p:tavLst>
                                    </p:anim>
                                    <p:animScale>
                                      <p:cBhvr>
                                        <p:cTn id="13" dur="26">
                                          <p:stCondLst>
                                            <p:cond delay="650"/>
                                          </p:stCondLst>
                                        </p:cTn>
                                        <p:tgtEl>
                                          <p:spTgt spid="88"/>
                                        </p:tgtEl>
                                      </p:cBhvr>
                                      <p:to x="100000" y="60000"/>
                                    </p:animScale>
                                    <p:animScale>
                                      <p:cBhvr>
                                        <p:cTn id="14" dur="166" decel="50000">
                                          <p:stCondLst>
                                            <p:cond delay="676"/>
                                          </p:stCondLst>
                                        </p:cTn>
                                        <p:tgtEl>
                                          <p:spTgt spid="88"/>
                                        </p:tgtEl>
                                      </p:cBhvr>
                                      <p:to x="100000" y="100000"/>
                                    </p:animScale>
                                    <p:animScale>
                                      <p:cBhvr>
                                        <p:cTn id="15" dur="26">
                                          <p:stCondLst>
                                            <p:cond delay="1312"/>
                                          </p:stCondLst>
                                        </p:cTn>
                                        <p:tgtEl>
                                          <p:spTgt spid="88"/>
                                        </p:tgtEl>
                                      </p:cBhvr>
                                      <p:to x="100000" y="80000"/>
                                    </p:animScale>
                                    <p:animScale>
                                      <p:cBhvr>
                                        <p:cTn id="16" dur="166" decel="50000">
                                          <p:stCondLst>
                                            <p:cond delay="1338"/>
                                          </p:stCondLst>
                                        </p:cTn>
                                        <p:tgtEl>
                                          <p:spTgt spid="88"/>
                                        </p:tgtEl>
                                      </p:cBhvr>
                                      <p:to x="100000" y="100000"/>
                                    </p:animScale>
                                    <p:animScale>
                                      <p:cBhvr>
                                        <p:cTn id="17" dur="26">
                                          <p:stCondLst>
                                            <p:cond delay="1642"/>
                                          </p:stCondLst>
                                        </p:cTn>
                                        <p:tgtEl>
                                          <p:spTgt spid="88"/>
                                        </p:tgtEl>
                                      </p:cBhvr>
                                      <p:to x="100000" y="90000"/>
                                    </p:animScale>
                                    <p:animScale>
                                      <p:cBhvr>
                                        <p:cTn id="18" dur="166" decel="50000">
                                          <p:stCondLst>
                                            <p:cond delay="1668"/>
                                          </p:stCondLst>
                                        </p:cTn>
                                        <p:tgtEl>
                                          <p:spTgt spid="88"/>
                                        </p:tgtEl>
                                      </p:cBhvr>
                                      <p:to x="100000" y="100000"/>
                                    </p:animScale>
                                    <p:animScale>
                                      <p:cBhvr>
                                        <p:cTn id="19" dur="26">
                                          <p:stCondLst>
                                            <p:cond delay="1808"/>
                                          </p:stCondLst>
                                        </p:cTn>
                                        <p:tgtEl>
                                          <p:spTgt spid="88"/>
                                        </p:tgtEl>
                                      </p:cBhvr>
                                      <p:to x="100000" y="95000"/>
                                    </p:animScale>
                                    <p:animScale>
                                      <p:cBhvr>
                                        <p:cTn id="20" dur="166" decel="50000">
                                          <p:stCondLst>
                                            <p:cond delay="1834"/>
                                          </p:stCondLst>
                                        </p:cTn>
                                        <p:tgtEl>
                                          <p:spTgt spid="8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决策树模型</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a:lnSpc>
                <a:spcPct val="150000"/>
              </a:lnSpc>
              <a:spcBef>
                <a:spcPts val="0"/>
              </a:spcBef>
              <a:buFont typeface="Wingdings" pitchFamily="2" charset="2"/>
              <a:buChar char="l"/>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决策树模型是一种对测试样本进行分类的树形结构，该结构由结点（</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node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）和有向边（</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directed edge</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）组成</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a:lnSpc>
                <a:spcPct val="150000"/>
              </a:lnSpc>
              <a:spcBef>
                <a:spcPts val="0"/>
              </a:spcBef>
              <a:buFont typeface="Wingdings" pitchFamily="2" charset="2"/>
              <a:buChar char="l"/>
            </a:pP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内部节点（</a:t>
            </a:r>
            <a:r>
              <a:rPr lang="en-US" altLang="zh-CN" sz="2200" dirty="0">
                <a:solidFill>
                  <a:srgbClr val="C00000"/>
                </a:solidFill>
                <a:latin typeface="Arial" panose="020B0604020202020204" pitchFamily="34" charset="0"/>
                <a:ea typeface="微软雅黑" panose="020B0503020204020204" pitchFamily="34" charset="-122"/>
                <a:cs typeface="Arial" panose="020B0604020202020204" pitchFamily="34" charset="0"/>
              </a:rPr>
              <a:t>internal node</a:t>
            </a: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）表示对样本的一个特征进行测试</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a:lnSpc>
                <a:spcPct val="150000"/>
              </a:lnSpc>
              <a:spcBef>
                <a:spcPts val="0"/>
              </a:spcBef>
              <a:buFont typeface="Wingdings" pitchFamily="2" charset="2"/>
              <a:buChar char="l"/>
            </a:pP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叶节点（</a:t>
            </a:r>
            <a:r>
              <a:rPr lang="en-US" altLang="zh-CN" sz="2200" dirty="0">
                <a:solidFill>
                  <a:srgbClr val="C00000"/>
                </a:solidFill>
                <a:latin typeface="Arial" panose="020B0604020202020204" pitchFamily="34" charset="0"/>
                <a:ea typeface="微软雅黑" panose="020B0503020204020204" pitchFamily="34" charset="-122"/>
                <a:cs typeface="Arial" panose="020B0604020202020204" pitchFamily="34" charset="0"/>
              </a:rPr>
              <a:t>leaf node</a:t>
            </a:r>
            <a:r>
              <a:rPr lang="zh-CN" altLang="en-US" sz="2200" dirty="0">
                <a:solidFill>
                  <a:srgbClr val="C00000"/>
                </a:solidFill>
                <a:latin typeface="Arial" panose="020B0604020202020204" pitchFamily="34" charset="0"/>
                <a:ea typeface="微软雅黑" panose="020B0503020204020204" pitchFamily="34" charset="-122"/>
                <a:cs typeface="Arial" panose="020B0604020202020204" pitchFamily="34" charset="0"/>
              </a:rPr>
              <a:t>）表示样本的一个分类</a:t>
            </a:r>
            <a:endParaRPr lang="en-US" altLang="zh-CN" sz="2200" dirty="0">
              <a:solidFill>
                <a:srgbClr val="C00000"/>
              </a:solidFill>
              <a:latin typeface="Arial" panose="020B0604020202020204" pitchFamily="34" charset="0"/>
              <a:ea typeface="微软雅黑" panose="020B0503020204020204" pitchFamily="34" charset="-122"/>
              <a:cs typeface="Arial" panose="020B0604020202020204" pitchFamily="34" charset="0"/>
            </a:endParaRPr>
          </a:p>
          <a:p>
            <a:pPr>
              <a:lnSpc>
                <a:spcPct val="150000"/>
              </a:lnSpc>
              <a:spcBef>
                <a:spcPts val="0"/>
              </a:spcBef>
              <a:buFont typeface="Wingdings" pitchFamily="2" charset="2"/>
              <a:buChar char="l"/>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二叉树：只对一个特征的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个具体值进行测试，只有正（大于等于）或负（小于）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个输出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a:lnSpc>
                <a:spcPct val="150000"/>
              </a:lnSpc>
              <a:spcBef>
                <a:spcPts val="0"/>
              </a:spcBef>
              <a:buFont typeface="Wingdings" pitchFamily="2" charset="2"/>
              <a:buChar char="l"/>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多叉树：对一个特征的多个具体值进行测试，将产生多个输出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744569388"/>
      </p:ext>
    </p:extLst>
  </p:cSld>
  <p:clrMapOvr>
    <a:masterClrMapping/>
  </p:clrMapOvr>
  <p:transition spd="slow">
    <p:wip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i="1" dirty="0">
              <a:solidFill>
                <a:prstClr val="black">
                  <a:lumMod val="85000"/>
                  <a:lumOff val="15000"/>
                </a:prstClr>
              </a:solidFill>
              <a:latin typeface="Cambria Math"/>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在未知真实标签的情况下，对它们进行分类预测，得到某个线性决策边界如图中虚线所示，虚线上边的点预测为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，虚线下边的点预测为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。图中</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区域内的点是分类错误的正样本，</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区域内的点是分类错误的负样本。显然，</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区域和</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区域内的点越少，虚线代表的分类就越好，因此，可以把</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区域和</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区域内的点的数量作为分类优化的目标，即损失函数。</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4.3.1 </a:t>
            </a:r>
            <a:r>
              <a:rPr lang="zh-CN" altLang="en-US" sz="2800" b="1" dirty="0">
                <a:solidFill>
                  <a:srgbClr val="0070C0"/>
                </a:solidFill>
                <a:latin typeface="微软雅黑" panose="020B0503020204020204" pitchFamily="34" charset="-122"/>
                <a:ea typeface="微软雅黑" panose="020B0503020204020204" pitchFamily="34" charset="-122"/>
              </a:rPr>
              <a:t>平面上二分类的线性逻辑回归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60</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sp>
            <p:nvSpPr>
              <p:cNvPr id="21" name="Content Placeholder 2"/>
              <p:cNvSpPr txBox="1"/>
              <p:nvPr/>
            </p:nvSpPr>
            <p:spPr>
              <a:xfrm>
                <a:off x="4037745" y="681693"/>
                <a:ext cx="4962418" cy="3154812"/>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问题描述</a:t>
                </a:r>
                <a:endParaRPr lang="zh-CN" altLang="en-US" sz="20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坐标轴为</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p>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p>
                  </m:oMath>
                </a14:m>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二维平面上有</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m</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个点，分为两个类，它们的界线为图中实直线，设实线上面的点为正样本，标签记为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，实线下面的点为负样本，标签记为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p:txBody>
          </p:sp>
        </mc:Choice>
        <mc:Fallback xmlns="">
          <p:sp>
            <p:nvSpPr>
              <p:cNvPr id="21" name="Content Placeholder 2"/>
              <p:cNvSpPr txBox="1">
                <a:spLocks noRot="1" noChangeAspect="1" noMove="1" noResize="1" noEditPoints="1" noAdjustHandles="1" noChangeArrowheads="1" noChangeShapeType="1" noTextEdit="1"/>
              </p:cNvSpPr>
              <p:nvPr/>
            </p:nvSpPr>
            <p:spPr>
              <a:xfrm>
                <a:off x="4037745" y="681693"/>
                <a:ext cx="4962418" cy="3154812"/>
              </a:xfrm>
              <a:prstGeom prst="rect">
                <a:avLst/>
              </a:prstGeom>
              <a:blipFill rotWithShape="1">
                <a:blip r:embed="rId3"/>
                <a:stretch>
                  <a:fillRect l="-1843" r="-1474" b="-3095"/>
                </a:stretch>
              </a:blipFill>
            </p:spPr>
            <p:txBody>
              <a:bodyPr/>
              <a:lstStyle/>
              <a:p>
                <a:r>
                  <a:rPr lang="zh-CN" altLang="en-US">
                    <a:noFill/>
                  </a:rPr>
                  <a:t> </a:t>
                </a:r>
              </a:p>
            </p:txBody>
          </p:sp>
        </mc:Fallback>
      </mc:AlternateContent>
      <p:pic>
        <p:nvPicPr>
          <p:cNvPr id="188442" name="Picture 2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870" y="681693"/>
            <a:ext cx="3952875" cy="2705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05769668"/>
      </p:ext>
    </p:extLst>
  </p:cSld>
  <p:clrMapOvr>
    <a:masterClrMapping/>
  </p:clrMapOvr>
  <p:transition spd="slow">
    <p:wip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840717"/>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𝑤</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𝑤</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𝑤</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式中，</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𝑤</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d>
                          </m:sup>
                        </m:sSup>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𝑤</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p>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𝑤</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p>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为线性方程的系数，</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d>
                              </m:sup>
                            </m:sSup>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p>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p>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𝑇</m:t>
                        </m:r>
                      </m:sup>
                    </m:sSup>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为特征向量，并指定</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对某点</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，说明它处于虚线的上方，标签值预测为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，否则预测为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称</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为预测</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函数，是逻辑回归要求解的目标。</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840717"/>
                <a:ext cx="8330184" cy="5773971"/>
              </a:xfrm>
              <a:prstGeom prst="rect">
                <a:avLst/>
              </a:prstGeom>
              <a:blipFill rotWithShape="1">
                <a:blip r:embed="rId3"/>
                <a:stretch>
                  <a:fillRect l="-952" r="-659" b="-4224"/>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4.3.1 </a:t>
            </a:r>
            <a:r>
              <a:rPr lang="zh-CN" altLang="en-US" sz="2800" b="1" dirty="0">
                <a:solidFill>
                  <a:srgbClr val="0070C0"/>
                </a:solidFill>
                <a:latin typeface="微软雅黑" panose="020B0503020204020204" pitchFamily="34" charset="-122"/>
                <a:ea typeface="微软雅黑" panose="020B0503020204020204" pitchFamily="34" charset="-122"/>
              </a:rPr>
              <a:t>平面上二分类的线性逻辑回归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61</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sp>
            <p:nvSpPr>
              <p:cNvPr id="21" name="Content Placeholder 2"/>
              <p:cNvSpPr txBox="1"/>
              <p:nvPr/>
            </p:nvSpPr>
            <p:spPr>
              <a:xfrm>
                <a:off x="4037745" y="681692"/>
                <a:ext cx="4962418"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设样本集为</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𝐒</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包含</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m</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个样本，样本</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包括一个实例</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bSup>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bSup>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和一个标签</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0,1</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图中</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虚线可用一个</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线性</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方程表示：</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1" name="Content Placeholder 2"/>
              <p:cNvSpPr txBox="1">
                <a:spLocks noRot="1" noChangeAspect="1" noMove="1" noResize="1" noEditPoints="1" noAdjustHandles="1" noChangeArrowheads="1" noChangeShapeType="1" noTextEdit="1"/>
              </p:cNvSpPr>
              <p:nvPr/>
            </p:nvSpPr>
            <p:spPr>
              <a:xfrm>
                <a:off x="4037745" y="681692"/>
                <a:ext cx="4962418" cy="5773971"/>
              </a:xfrm>
              <a:prstGeom prst="rect">
                <a:avLst/>
              </a:prstGeom>
              <a:blipFill rotWithShape="1">
                <a:blip r:embed="rId4"/>
                <a:stretch>
                  <a:fillRect l="-1474" r="-737"/>
                </a:stretch>
              </a:blipFill>
            </p:spPr>
            <p:txBody>
              <a:bodyPr/>
              <a:lstStyle/>
              <a:p>
                <a:r>
                  <a:rPr lang="zh-CN" altLang="en-US">
                    <a:noFill/>
                  </a:rPr>
                  <a:t> </a:t>
                </a:r>
              </a:p>
            </p:txBody>
          </p:sp>
        </mc:Fallback>
      </mc:AlternateContent>
      <p:pic>
        <p:nvPicPr>
          <p:cNvPr id="188442" name="Picture 2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870" y="681693"/>
            <a:ext cx="3952875" cy="2705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19570665"/>
      </p:ext>
    </p:extLst>
  </p:cSld>
  <p:clrMapOvr>
    <a:masterClrMapping/>
  </p:clrMapOvr>
  <p:transition spd="slow">
    <p:wip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单位阶跃函数</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令</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平面上样本点的分类标签预测值为：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𝑢</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en-US"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式中，</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𝑢</m:t>
                    </m:r>
                    <m:d>
                      <m:dPr>
                        <m:ctrlPr>
                          <a:rPr lang="en-US" altLang="zh-CN" sz="2200" i="1" smtClean="0">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i="1" smtClean="0">
                            <a:solidFill>
                              <a:prstClr val="black">
                                <a:lumMod val="85000"/>
                                <a:lumOff val="15000"/>
                              </a:prstClr>
                            </a:solidFill>
                            <a:latin typeface="Cambria Math"/>
                            <a:ea typeface="Cambria Math"/>
                            <a:cs typeface="Arial" panose="020B0604020202020204" pitchFamily="34" charset="0"/>
                          </a:rPr>
                          <m:t>∙</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是单位阶跃函数，即：</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𝑢</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b="0" i="1" smtClean="0">
                              <a:solidFill>
                                <a:prstClr val="black">
                                  <a:lumMod val="85000"/>
                                  <a:lumOff val="15000"/>
                                </a:prstClr>
                              </a:solidFill>
                              <a:latin typeface="Cambria Math"/>
                              <a:ea typeface="微软雅黑" panose="020B0503020204020204" pitchFamily="34" charset="-122"/>
                              <a:cs typeface="Arial" panose="020B0604020202020204" pitchFamily="34" charset="0"/>
                            </a:rPr>
                            <m:t>𝑥</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m>
                            <m:mPr>
                              <m:mcs>
                                <m:mc>
                                  <m:mcPr>
                                    <m:count m:val="1"/>
                                    <m:mcJc m:val="center"/>
                                  </m:mcPr>
                                </m:mc>
                              </m:mcs>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mPr>
                            <m:mr>
                              <m:e>
                                <m:r>
                                  <a:rPr lang="en-US" altLang="zh-CN" sz="2200" i="1">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b="0" i="1" smtClean="0">
                                    <a:solidFill>
                                      <a:prstClr val="black">
                                        <a:lumMod val="85000"/>
                                        <a:lumOff val="15000"/>
                                      </a:prstClr>
                                    </a:solidFill>
                                    <a:latin typeface="Cambria Math"/>
                                    <a:ea typeface="微软雅黑" panose="020B0503020204020204" pitchFamily="34" charset="-122"/>
                                    <a:cs typeface="Arial" panose="020B0604020202020204" pitchFamily="34" charset="0"/>
                                  </a:rPr>
                                  <m:t>𝑥</m:t>
                                </m:r>
                                <m:r>
                                  <a:rPr lang="en-US" altLang="zh-CN" sz="2200" i="1">
                                    <a:solidFill>
                                      <a:prstClr val="black">
                                        <a:lumMod val="85000"/>
                                        <a:lumOff val="15000"/>
                                      </a:prstClr>
                                    </a:solidFill>
                                    <a:latin typeface="Cambria Math"/>
                                    <a:ea typeface="微软雅黑" panose="020B0503020204020204" pitchFamily="34" charset="-122"/>
                                    <a:cs typeface="Arial" panose="020B0604020202020204" pitchFamily="34" charset="0"/>
                                  </a:rPr>
                                  <m:t>≥0</m:t>
                                </m:r>
                              </m:e>
                            </m:mr>
                            <m:mr>
                              <m:e>
                                <m:r>
                                  <a:rPr lang="en-US" altLang="zh-CN" sz="2200" i="1">
                                    <a:solidFill>
                                      <a:prstClr val="black">
                                        <a:lumMod val="85000"/>
                                        <a:lumOff val="15000"/>
                                      </a:prstClr>
                                    </a:solidFill>
                                    <a:latin typeface="Cambria Math"/>
                                    <a:ea typeface="微软雅黑" panose="020B0503020204020204" pitchFamily="34" charset="-122"/>
                                    <a:cs typeface="Arial" panose="020B0604020202020204" pitchFamily="34" charset="0"/>
                                  </a:rPr>
                                  <m:t>0,</m:t>
                                </m:r>
                                <m:r>
                                  <a:rPr lang="en-US" altLang="zh-CN" sz="2200" b="0" i="1" smtClean="0">
                                    <a:solidFill>
                                      <a:prstClr val="black">
                                        <a:lumMod val="85000"/>
                                        <a:lumOff val="15000"/>
                                      </a:prstClr>
                                    </a:solidFill>
                                    <a:latin typeface="Cambria Math"/>
                                    <a:ea typeface="微软雅黑" panose="020B0503020204020204" pitchFamily="34" charset="-122"/>
                                    <a:cs typeface="Arial" panose="020B0604020202020204" pitchFamily="34" charset="0"/>
                                  </a:rPr>
                                  <m:t>𝑥</m:t>
                                </m:r>
                                <m:r>
                                  <a:rPr lang="en-US" altLang="zh-CN" sz="2200" i="1">
                                    <a:solidFill>
                                      <a:prstClr val="black">
                                        <a:lumMod val="85000"/>
                                        <a:lumOff val="15000"/>
                                      </a:prstClr>
                                    </a:solidFill>
                                    <a:latin typeface="Cambria Math"/>
                                    <a:ea typeface="微软雅黑" panose="020B0503020204020204" pitchFamily="34" charset="-122"/>
                                    <a:cs typeface="Arial" panose="020B0604020202020204" pitchFamily="34" charset="0"/>
                                  </a:rPr>
                                  <m:t>&lt;0</m:t>
                                </m:r>
                              </m:e>
                            </m:mr>
                          </m:m>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4.3.1 </a:t>
            </a:r>
            <a:r>
              <a:rPr lang="zh-CN" altLang="en-US" sz="2800" b="1" dirty="0">
                <a:solidFill>
                  <a:srgbClr val="0070C0"/>
                </a:solidFill>
                <a:latin typeface="微软雅黑" panose="020B0503020204020204" pitchFamily="34" charset="-122"/>
                <a:ea typeface="微软雅黑" panose="020B0503020204020204" pitchFamily="34" charset="-122"/>
              </a:rPr>
              <a:t>平面上二分类的线性逻辑回归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62</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90498" name="Picture 3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95411" y="3680460"/>
            <a:ext cx="6351587" cy="305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09886651"/>
      </p:ext>
    </p:extLst>
  </p:cSld>
  <p:clrMapOvr>
    <a:masterClrMapping/>
  </p:clrMapOvr>
  <p:transition spd="slow">
    <p:wip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损失函数</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点</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产生的</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误差</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𝑢</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eqArr>
                            <m:eqArr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eqAr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𝑢</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𝑢</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eqArr>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总损失函数为：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e>
                      </m:acc>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supHide m:val="on"/>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supHide m:val="on"/>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nary>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如果能</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解：</a:t>
                </a:r>
                <a14:m>
                  <m:oMath xmlns:m="http://schemas.openxmlformats.org/officeDocument/2006/math">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limLow>
                          <m:limLow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limLow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argmin</m:t>
                            </m:r>
                          </m:e>
                          <m:li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lim>
                        </m:limLow>
                      </m:fName>
                      <m:e>
                        <m:acc>
                          <m:accPr>
                            <m:chr m:val="́"/>
                            <m:ctrlPr>
                              <a:rPr lang="zh-CN" altLang="en-US"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e>
                        </m:acc>
                        <m:d>
                          <m:dPr>
                            <m:ctrlPr>
                              <a:rPr lang="zh-CN" altLang="en-US"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e>
                    </m:func>
                  </m:oMath>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那么就确定了最优的</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预测</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，得到了最优的分类，即平面上最合适的虚线。</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b="-3590"/>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4.3.1 </a:t>
            </a:r>
            <a:r>
              <a:rPr lang="zh-CN" altLang="en-US" sz="2800" b="1" dirty="0">
                <a:solidFill>
                  <a:srgbClr val="0070C0"/>
                </a:solidFill>
                <a:latin typeface="微软雅黑" panose="020B0503020204020204" pitchFamily="34" charset="-122"/>
                <a:ea typeface="微软雅黑" panose="020B0503020204020204" pitchFamily="34" charset="-122"/>
              </a:rPr>
              <a:t>平面上二分类的线性逻辑回归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63</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985339422"/>
      </p:ext>
    </p:extLst>
  </p:cSld>
  <p:clrMapOvr>
    <a:masterClrMapping/>
  </p:clrMapOvr>
  <p:transition spd="slow">
    <p:wip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损失函数</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单位阶跃函数</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𝑢</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zh-CN" altLang="en-US" sz="2200" i="1" smtClean="0">
                            <a:solidFill>
                              <a:prstClr val="black">
                                <a:lumMod val="85000"/>
                                <a:lumOff val="15000"/>
                              </a:prstClr>
                            </a:solidFill>
                            <a:latin typeface="Cambria Math"/>
                            <a:ea typeface="微软雅黑" panose="020B0503020204020204" pitchFamily="34" charset="-122"/>
                            <a:cs typeface="Arial" panose="020B0604020202020204" pitchFamily="34" charset="0"/>
                          </a:rPr>
                          <m:t>∙</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不连续，在优化计算时难以处理，于是，用近似</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阈值函数来代替它，例如</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Sigmoid</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sup>
                          </m:sSup>
                        </m:den>
                      </m:f>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预测值和误差分别为：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sup>
                          </m:sSup>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den>
                      </m:f>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eqArr>
                            <m:eqArr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eqAr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eqArr>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b="-6864"/>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4.3.1 </a:t>
            </a:r>
            <a:r>
              <a:rPr lang="zh-CN" altLang="en-US" sz="2800" b="1" dirty="0">
                <a:solidFill>
                  <a:srgbClr val="0070C0"/>
                </a:solidFill>
                <a:latin typeface="微软雅黑" panose="020B0503020204020204" pitchFamily="34" charset="-122"/>
                <a:ea typeface="微软雅黑" panose="020B0503020204020204" pitchFamily="34" charset="-122"/>
              </a:rPr>
              <a:t>平面上二分类的线性逻辑回归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64</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1" name="Picture 3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2868" y="2787900"/>
            <a:ext cx="4737032" cy="2280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69336268"/>
      </p:ext>
    </p:extLst>
  </p:cSld>
  <p:clrMapOvr>
    <a:masterClrMapping/>
  </p:clrMapOvr>
  <p:transition spd="slow">
    <p:wip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损失函数</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oMath>
                </a14:m>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随𝑧𝑖的变化的值如图中实线所示。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不利于迭代法求解最优值，定义一个替代的凸损失函数：</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eqArr>
                            <m:eqArr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eqAr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𝑙𝑛</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𝑙𝑛</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eqAr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eqArr>
                            <m:eqArr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eqAr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𝑙𝑛</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𝑙𝑛</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eqArr>
                        </m:e>
                      </m:d>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b="-316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4.3.1 </a:t>
            </a:r>
            <a:r>
              <a:rPr lang="zh-CN" altLang="en-US" sz="2800" b="1" dirty="0">
                <a:solidFill>
                  <a:srgbClr val="0070C0"/>
                </a:solidFill>
                <a:latin typeface="微软雅黑" panose="020B0503020204020204" pitchFamily="34" charset="-122"/>
                <a:ea typeface="微软雅黑" panose="020B0503020204020204" pitchFamily="34" charset="-122"/>
              </a:rPr>
              <a:t>平面上二分类的线性逻辑回归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65</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8" name="Rectangle 2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93566" name="Picture 3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9243" y="1839269"/>
            <a:ext cx="8595978" cy="3200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54282792"/>
      </p:ext>
    </p:extLst>
  </p:cSld>
  <p:clrMapOvr>
    <a:masterClrMapping/>
  </p:clrMapOvr>
  <p:transition spd="slow">
    <p:wip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损失函数</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0">
                  <a:spcBef>
                    <a:spcPts val="0"/>
                  </a:spcBef>
                  <a:buNone/>
                </a:pPr>
                <a14:m>
                  <m:oMathPara xmlns:m="http://schemas.openxmlformats.org/officeDocument/2006/math">
                    <m:oMathParaPr>
                      <m:jc m:val="left"/>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supHide m:val="on"/>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func>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func>
                                </m:e>
                              </m:d>
                            </m:e>
                          </m:d>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func>
                            </m:e>
                          </m:d>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den>
                                  </m:f>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func>
                            </m:e>
                          </m:d>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d>
                                </m:e>
                              </m:func>
                            </m:e>
                          </m:d>
                        </m:e>
                      </m:nary>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该函数为凸函数，可采用梯度下降法求解</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4.3.1 </a:t>
            </a:r>
            <a:r>
              <a:rPr lang="zh-CN" altLang="en-US" sz="2800" b="1" dirty="0">
                <a:solidFill>
                  <a:srgbClr val="0070C0"/>
                </a:solidFill>
                <a:latin typeface="微软雅黑" panose="020B0503020204020204" pitchFamily="34" charset="-122"/>
                <a:ea typeface="微软雅黑" panose="020B0503020204020204" pitchFamily="34" charset="-122"/>
              </a:rPr>
              <a:t>平面上二分类的线性逻辑回归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569263583"/>
      </p:ext>
    </p:extLst>
  </p:cSld>
  <p:clrMapOvr>
    <a:masterClrMapping/>
  </p:clrMapOvr>
  <p:transition spd="slow">
    <p:wip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梯度下降法求解</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2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在第</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步对特征</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的偏导（梯度）为：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20000"/>
                  </a:lnSpc>
                  <a:spcBef>
                    <a:spcPts val="0"/>
                  </a:spcBef>
                  <a:buNone/>
                </a:pPr>
                <a14:m>
                  <m:oMathPara xmlns:m="http://schemas.openxmlformats.org/officeDocument/2006/math">
                    <m:oMathParaPr>
                      <m:jc m:val="centerGroup"/>
                    </m:oMathParaPr>
                    <m:oMath xmlns:m="http://schemas.openxmlformats.org/officeDocument/2006/math">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𝑊</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𝑊</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den>
                      </m:f>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𝒍</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𝒍</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d>
                                </m:e>
                              </m:func>
                            </m:e>
                          </m:d>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𝑊</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den>
                              </m:f>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𝒍</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𝑊</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den>
                              </m:f>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𝒍</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d>
                                    </m:e>
                                  </m:func>
                                </m:e>
                              </m:d>
                            </m:e>
                          </m:d>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𝒍</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𝒍</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den>
                              </m:f>
                            </m:e>
                          </m:d>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nary>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2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梯度下降法的迭代关系式为：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20000"/>
                  </a:lnSpc>
                  <a:spcBef>
                    <a:spcPts val="0"/>
                  </a:spcBef>
                  <a:buNone/>
                </a:pPr>
                <a14:m>
                  <m:oMathPara xmlns:m="http://schemas.openxmlformats.org/officeDocument/2006/math">
                    <m:oMathParaPr>
                      <m:jc m:val="centerGroup"/>
                    </m:oMathParaPr>
                    <m:oMath xmlns:m="http://schemas.openxmlformats.org/officeDocument/2006/math">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𝑊</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𝑊</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𝛼</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𝑊</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𝑊</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𝛼</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up>
                          </m:sSubSup>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nary>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b="-739"/>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4.3.1 </a:t>
            </a:r>
            <a:r>
              <a:rPr lang="zh-CN" altLang="en-US" sz="2800" b="1" dirty="0">
                <a:solidFill>
                  <a:srgbClr val="0070C0"/>
                </a:solidFill>
                <a:latin typeface="微软雅黑" panose="020B0503020204020204" pitchFamily="34" charset="-122"/>
                <a:ea typeface="微软雅黑" panose="020B0503020204020204" pitchFamily="34" charset="-122"/>
              </a:rPr>
              <a:t>平面上二分类的线性逻辑回归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67</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018395701"/>
      </p:ext>
    </p:extLst>
  </p:cSld>
  <p:clrMapOvr>
    <a:masterClrMapping/>
  </p:clrMapOvr>
  <p:transition spd="slow">
    <p:wip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示例</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示例过程是：（</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）先在平面上随机产生</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100</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个点，然后用直线</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−30</m:t>
                    </m:r>
                  </m:oMath>
                </a14:m>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将点分为两部分，在该直线以上的点为正类，以下的点为负类；（</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）用线性函数去逼近正确的线性划分，通过该线性函数可得损失函数，用梯度下降法求得损失函数最小时的线性函数的系数值；（</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）在平面上画出各点及求得的线性函数，察看实际效果。</a:t>
                </a: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659"/>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4.3.1 </a:t>
            </a:r>
            <a:r>
              <a:rPr lang="zh-CN" altLang="en-US" sz="2800" b="1" dirty="0">
                <a:solidFill>
                  <a:srgbClr val="0070C0"/>
                </a:solidFill>
                <a:latin typeface="微软雅黑" panose="020B0503020204020204" pitchFamily="34" charset="-122"/>
                <a:ea typeface="微软雅黑" panose="020B0503020204020204" pitchFamily="34" charset="-122"/>
              </a:rPr>
              <a:t>平面上二分类的线性逻辑回归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68</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9" name="图片 18"/>
          <p:cNvPicPr/>
          <p:nvPr/>
        </p:nvPicPr>
        <p:blipFill>
          <a:blip r:embed="rId4">
            <a:extLst>
              <a:ext uri="{28A0092B-C50C-407E-A947-70E740481C1C}">
                <a14:useLocalDpi xmlns:a14="http://schemas.microsoft.com/office/drawing/2010/main" val="0"/>
              </a:ext>
            </a:extLst>
          </a:blip>
          <a:stretch>
            <a:fillRect/>
          </a:stretch>
        </p:blipFill>
        <p:spPr>
          <a:xfrm>
            <a:off x="230068" y="4274373"/>
            <a:ext cx="3810605" cy="2583623"/>
          </a:xfrm>
          <a:prstGeom prst="rect">
            <a:avLst/>
          </a:prstGeom>
        </p:spPr>
      </p:pic>
      <p:pic>
        <p:nvPicPr>
          <p:cNvPr id="194562" name="Picture 2"/>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r="20946"/>
          <a:stretch/>
        </p:blipFill>
        <p:spPr bwMode="auto">
          <a:xfrm>
            <a:off x="4040673" y="3926405"/>
            <a:ext cx="4987713" cy="30394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99820128"/>
      </p:ext>
    </p:extLst>
  </p:cSld>
  <p:clrMapOvr>
    <a:masterClrMapping/>
  </p:clrMapOvr>
  <p:transition spd="slow">
    <p:wip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非线性的分类情况</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对于非线性的分类情况，用线性函数去逼近难以取得好的效果，容易出现欠拟合的现象，这种情况与回归任务中的难以用线性函数去逼近多项式函数的情形类似。要用合适形式的函数，才能取得好的分类效果。</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4.3.2 </a:t>
            </a:r>
            <a:r>
              <a:rPr lang="zh-CN" altLang="en-US" sz="2800" b="1" dirty="0">
                <a:solidFill>
                  <a:srgbClr val="0070C0"/>
                </a:solidFill>
                <a:latin typeface="微软雅黑" panose="020B0503020204020204" pitchFamily="34" charset="-122"/>
                <a:ea typeface="微软雅黑" panose="020B0503020204020204" pitchFamily="34" charset="-122"/>
              </a:rPr>
              <a:t>逻辑回归模型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69</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1" name="图片 20"/>
          <p:cNvPicPr/>
          <p:nvPr/>
        </p:nvPicPr>
        <p:blipFill>
          <a:blip r:embed="rId3">
            <a:extLst>
              <a:ext uri="{28A0092B-C50C-407E-A947-70E740481C1C}">
                <a14:useLocalDpi xmlns:a14="http://schemas.microsoft.com/office/drawing/2010/main" val="0"/>
              </a:ext>
            </a:extLst>
          </a:blip>
          <a:stretch>
            <a:fillRect/>
          </a:stretch>
        </p:blipFill>
        <p:spPr>
          <a:xfrm>
            <a:off x="473125" y="3398825"/>
            <a:ext cx="3858543" cy="2385524"/>
          </a:xfrm>
          <a:prstGeom prst="rect">
            <a:avLst/>
          </a:prstGeom>
        </p:spPr>
      </p:pic>
      <p:pic>
        <p:nvPicPr>
          <p:cNvPr id="22" name="图片 21"/>
          <p:cNvPicPr/>
          <p:nvPr/>
        </p:nvPicPr>
        <p:blipFill>
          <a:blip r:embed="rId4">
            <a:extLst>
              <a:ext uri="{28A0092B-C50C-407E-A947-70E740481C1C}">
                <a14:useLocalDpi xmlns:a14="http://schemas.microsoft.com/office/drawing/2010/main" val="0"/>
              </a:ext>
            </a:extLst>
          </a:blip>
          <a:stretch>
            <a:fillRect/>
          </a:stretch>
        </p:blipFill>
        <p:spPr>
          <a:xfrm>
            <a:off x="4525029" y="3398825"/>
            <a:ext cx="3920327" cy="2385524"/>
          </a:xfrm>
          <a:prstGeom prst="rect">
            <a:avLst/>
          </a:prstGeom>
        </p:spPr>
      </p:pic>
    </p:spTree>
    <p:extLst>
      <p:ext uri="{BB962C8B-B14F-4D97-AF65-F5344CB8AC3E}">
        <p14:creationId xmlns:p14="http://schemas.microsoft.com/office/powerpoint/2010/main" val="386011147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决策树</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用圆点表示内部节点，用方块表示叶节点，可将前图所示的决策过程表示为决策树模型。</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                                                     </a:t>
            </a:r>
            <a:r>
              <a:rPr lang="zh-CN" altLang="en-US" sz="2200" dirty="0">
                <a:solidFill>
                  <a:srgbClr val="FF0000"/>
                </a:solidFill>
                <a:latin typeface="Arial" panose="020B0604020202020204" pitchFamily="34" charset="0"/>
                <a:ea typeface="微软雅黑" panose="020B0503020204020204" pitchFamily="34" charset="-122"/>
                <a:cs typeface="Arial" panose="020B0604020202020204" pitchFamily="34" charset="0"/>
              </a:rPr>
              <a:t>对年龄为</a:t>
            </a:r>
            <a:r>
              <a:rPr lang="en-US" altLang="zh-CN" sz="2200" dirty="0">
                <a:solidFill>
                  <a:srgbClr val="FF0000"/>
                </a:solidFill>
                <a:latin typeface="Arial" panose="020B0604020202020204" pitchFamily="34" charset="0"/>
                <a:ea typeface="微软雅黑" panose="020B0503020204020204" pitchFamily="34" charset="-122"/>
                <a:cs typeface="Arial" panose="020B0604020202020204" pitchFamily="34" charset="0"/>
              </a:rPr>
              <a:t>27</a:t>
            </a:r>
            <a:r>
              <a:rPr lang="zh-CN" altLang="en-US" sz="2200" dirty="0">
                <a:solidFill>
                  <a:srgbClr val="FF0000"/>
                </a:solidFill>
                <a:latin typeface="Arial" panose="020B0604020202020204" pitchFamily="34" charset="0"/>
                <a:ea typeface="微软雅黑" panose="020B0503020204020204" pitchFamily="34" charset="-122"/>
                <a:cs typeface="Arial" panose="020B0604020202020204" pitchFamily="34" charset="0"/>
              </a:rPr>
              <a:t>、身高为</a:t>
            </a:r>
            <a:r>
              <a:rPr lang="en-US" altLang="zh-CN" sz="2200" dirty="0">
                <a:solidFill>
                  <a:srgbClr val="FF0000"/>
                </a:solidFill>
                <a:latin typeface="Arial" panose="020B0604020202020204" pitchFamily="34" charset="0"/>
                <a:ea typeface="微软雅黑" panose="020B0503020204020204" pitchFamily="34" charset="-122"/>
                <a:cs typeface="Arial" panose="020B0604020202020204" pitchFamily="34" charset="0"/>
              </a:rPr>
              <a:t>176</a:t>
            </a:r>
            <a:r>
              <a:rPr lang="zh-CN" altLang="en-US" sz="2200" dirty="0">
                <a:solidFill>
                  <a:srgbClr val="FF0000"/>
                </a:solidFill>
                <a:latin typeface="Arial" panose="020B0604020202020204" pitchFamily="34" charset="0"/>
                <a:ea typeface="微软雅黑" panose="020B0503020204020204" pitchFamily="34" charset="-122"/>
                <a:cs typeface="Arial" panose="020B0604020202020204" pitchFamily="34" charset="0"/>
              </a:rPr>
              <a:t>、</a:t>
            </a:r>
            <a:endParaRPr lang="en-US" altLang="zh-CN" sz="2200" dirty="0">
              <a:solidFill>
                <a:srgbClr val="FF000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a:solidFill>
                  <a:srgbClr val="FF0000"/>
                </a:solidFill>
                <a:latin typeface="Arial" panose="020B0604020202020204" pitchFamily="34" charset="0"/>
                <a:ea typeface="微软雅黑" panose="020B0503020204020204" pitchFamily="34" charset="-122"/>
                <a:cs typeface="Arial" panose="020B0604020202020204" pitchFamily="34" charset="0"/>
              </a:rPr>
              <a:t>                                                    </a:t>
            </a:r>
            <a:r>
              <a:rPr lang="zh-CN" altLang="en-US" sz="2200" dirty="0">
                <a:solidFill>
                  <a:srgbClr val="FF0000"/>
                </a:solidFill>
                <a:latin typeface="Arial" panose="020B0604020202020204" pitchFamily="34" charset="0"/>
                <a:ea typeface="微软雅黑" panose="020B0503020204020204" pitchFamily="34" charset="-122"/>
                <a:cs typeface="Arial" panose="020B0604020202020204" pitchFamily="34" charset="0"/>
              </a:rPr>
              <a:t>学历为本科、月薪为</a:t>
            </a:r>
            <a:r>
              <a:rPr lang="en-US" altLang="zh-CN" sz="2200" dirty="0">
                <a:solidFill>
                  <a:srgbClr val="FF0000"/>
                </a:solidFill>
                <a:latin typeface="Arial" panose="020B0604020202020204" pitchFamily="34" charset="0"/>
                <a:ea typeface="微软雅黑" panose="020B0503020204020204" pitchFamily="34" charset="-122"/>
                <a:cs typeface="Arial" panose="020B0604020202020204" pitchFamily="34" charset="0"/>
              </a:rPr>
              <a:t>25000</a:t>
            </a:r>
            <a:r>
              <a:rPr lang="zh-CN" altLang="en-US" sz="2200" dirty="0">
                <a:solidFill>
                  <a:srgbClr val="FF0000"/>
                </a:solidFill>
                <a:latin typeface="Arial" panose="020B0604020202020204" pitchFamily="34" charset="0"/>
                <a:ea typeface="微软雅黑" panose="020B0503020204020204" pitchFamily="34" charset="-122"/>
                <a:cs typeface="Arial" panose="020B0604020202020204" pitchFamily="34" charset="0"/>
              </a:rPr>
              <a:t>的</a:t>
            </a:r>
            <a:endParaRPr lang="en-US" altLang="zh-CN" sz="2200" dirty="0">
              <a:solidFill>
                <a:srgbClr val="FF000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en-US" altLang="zh-CN" sz="2200" dirty="0">
                <a:solidFill>
                  <a:srgbClr val="FF0000"/>
                </a:solidFill>
                <a:latin typeface="Arial" panose="020B0604020202020204" pitchFamily="34" charset="0"/>
                <a:ea typeface="微软雅黑" panose="020B0503020204020204" pitchFamily="34" charset="-122"/>
                <a:cs typeface="Arial" panose="020B0604020202020204" pitchFamily="34" charset="0"/>
              </a:rPr>
              <a:t>                                                     </a:t>
            </a:r>
            <a:r>
              <a:rPr lang="zh-CN" altLang="en-US" sz="2200" dirty="0">
                <a:solidFill>
                  <a:srgbClr val="FF0000"/>
                </a:solidFill>
                <a:latin typeface="Arial" panose="020B0604020202020204" pitchFamily="34" charset="0"/>
                <a:ea typeface="微软雅黑" panose="020B0503020204020204" pitchFamily="34" charset="-122"/>
                <a:cs typeface="Arial" panose="020B0604020202020204" pitchFamily="34" charset="0"/>
              </a:rPr>
              <a:t>对象测试</a:t>
            </a:r>
            <a:endParaRPr lang="en-US" altLang="zh-CN" sz="2200" dirty="0">
              <a:solidFill>
                <a:srgbClr val="FF0000"/>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a:t>
            </a:fld>
            <a:endParaRPr lang="zh-CN" altLang="en-US" sz="1600" dirty="0"/>
          </a:p>
        </p:txBody>
      </p:sp>
      <p:graphicFrame>
        <p:nvGraphicFramePr>
          <p:cNvPr id="13" name="对象 12"/>
          <p:cNvGraphicFramePr>
            <a:graphicFrameLocks noChangeAspect="1"/>
          </p:cNvGraphicFramePr>
          <p:nvPr>
            <p:extLst>
              <p:ext uri="{D42A27DB-BD31-4B8C-83A1-F6EECF244321}">
                <p14:modId xmlns:p14="http://schemas.microsoft.com/office/powerpoint/2010/main" val="2609238493"/>
              </p:ext>
            </p:extLst>
          </p:nvPr>
        </p:nvGraphicFramePr>
        <p:xfrm>
          <a:off x="515565" y="2344365"/>
          <a:ext cx="4337131" cy="2441644"/>
        </p:xfrm>
        <a:graphic>
          <a:graphicData uri="http://schemas.openxmlformats.org/presentationml/2006/ole">
            <mc:AlternateContent xmlns:mc="http://schemas.openxmlformats.org/markup-compatibility/2006">
              <mc:Choice xmlns:v="urn:schemas-microsoft-com:vml" Requires="v">
                <p:oleObj name="Visio" r:id="rId3" imgW="2569183" imgH="1444116" progId="Visio.Drawing.11">
                  <p:embed/>
                </p:oleObj>
              </mc:Choice>
              <mc:Fallback>
                <p:oleObj name="Visio" r:id="rId3" imgW="2569183" imgH="1444116" progId="Visio.Drawing.11">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5565" y="2344365"/>
                        <a:ext cx="4337131" cy="2441644"/>
                      </a:xfrm>
                      <a:prstGeom prst="rect">
                        <a:avLst/>
                      </a:prstGeom>
                      <a:noFill/>
                    </p:spPr>
                  </p:pic>
                </p:oleObj>
              </mc:Fallback>
            </mc:AlternateContent>
          </a:graphicData>
        </a:graphic>
      </p:graphicFrame>
      <p:graphicFrame>
        <p:nvGraphicFramePr>
          <p:cNvPr id="14" name="对象 13"/>
          <p:cNvGraphicFramePr>
            <a:graphicFrameLocks noChangeAspect="1"/>
          </p:cNvGraphicFramePr>
          <p:nvPr>
            <p:extLst>
              <p:ext uri="{D42A27DB-BD31-4B8C-83A1-F6EECF244321}">
                <p14:modId xmlns:p14="http://schemas.microsoft.com/office/powerpoint/2010/main" val="3392654710"/>
              </p:ext>
            </p:extLst>
          </p:nvPr>
        </p:nvGraphicFramePr>
        <p:xfrm>
          <a:off x="3891063" y="4134262"/>
          <a:ext cx="5209739" cy="2363822"/>
        </p:xfrm>
        <a:graphic>
          <a:graphicData uri="http://schemas.openxmlformats.org/presentationml/2006/ole">
            <mc:AlternateContent xmlns:mc="http://schemas.openxmlformats.org/markup-compatibility/2006">
              <mc:Choice xmlns:v="urn:schemas-microsoft-com:vml" Requires="v">
                <p:oleObj name="Visio" r:id="rId5" imgW="3193374" imgH="1444116" progId="Visio.Drawing.11">
                  <p:embed/>
                </p:oleObj>
              </mc:Choice>
              <mc:Fallback>
                <p:oleObj name="Visio" r:id="rId5" imgW="3193374" imgH="1444116" progId="Visio.Drawing.11">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91063" y="4134262"/>
                        <a:ext cx="5209739" cy="2363822"/>
                      </a:xfrm>
                      <a:prstGeom prst="rect">
                        <a:avLst/>
                      </a:prstGeom>
                      <a:noFill/>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1025279765"/>
              </p:ext>
            </p:extLst>
          </p:nvPr>
        </p:nvGraphicFramePr>
        <p:xfrm>
          <a:off x="63427" y="5036626"/>
          <a:ext cx="4009834" cy="1564437"/>
        </p:xfrm>
        <a:graphic>
          <a:graphicData uri="http://schemas.openxmlformats.org/presentationml/2006/ole">
            <mc:AlternateContent xmlns:mc="http://schemas.openxmlformats.org/markup-compatibility/2006">
              <mc:Choice xmlns:v="urn:schemas-microsoft-com:vml" Requires="v">
                <p:oleObj name="Visio" r:id="rId7" imgW="4292330" imgH="1676759" progId="Visio.Drawing.11">
                  <p:embed/>
                </p:oleObj>
              </mc:Choice>
              <mc:Fallback>
                <p:oleObj name="Visio" r:id="rId7" imgW="4292330" imgH="1676759" progId="Visio.Drawing.11">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3427" y="5036626"/>
                        <a:ext cx="4009834" cy="1564437"/>
                      </a:xfrm>
                      <a:prstGeom prst="rect">
                        <a:avLst/>
                      </a:prstGeom>
                      <a:noFill/>
                      <a:ln>
                        <a:noFill/>
                      </a:ln>
                    </p:spPr>
                  </p:pic>
                </p:oleObj>
              </mc:Fallback>
            </mc:AlternateContent>
          </a:graphicData>
        </a:graphic>
      </p:graphicFrame>
    </p:spTree>
    <p:extLst>
      <p:ext uri="{BB962C8B-B14F-4D97-AF65-F5344CB8AC3E}">
        <p14:creationId xmlns:p14="http://schemas.microsoft.com/office/powerpoint/2010/main" val="81260500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逻辑回归求解的步骤</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平面上的逻辑回归模型容易推广到高维空间中，求解过程相似。</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由示例可以看出，逻辑回归求解的过程可以分为三个主要步骤：</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）确定一个合适的未知参数的预测函数（线性函数、多项式函数、椭圆函数等），这需要对样本有一定的观察分析能力和经验。</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）根据预测函数设计损失函数，损失函数要反映预测结果与实际类别的偏差。</a:t>
            </a:r>
          </a:p>
          <a:p>
            <a:pPr marL="0" indent="457200">
              <a:lnSpc>
                <a:spcPct val="150000"/>
              </a:lnSpc>
              <a:spcBef>
                <a:spcPts val="0"/>
              </a:spcBef>
              <a:buNone/>
            </a:pP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）通过某种方法从损失函数求出预测函数的未知参数，如梯度下降法等。</a:t>
            </a: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4.3.2 </a:t>
            </a:r>
            <a:r>
              <a:rPr lang="zh-CN" altLang="en-US" sz="2800" b="1" dirty="0">
                <a:solidFill>
                  <a:srgbClr val="0070C0"/>
                </a:solidFill>
                <a:latin typeface="微软雅黑" panose="020B0503020204020204" pitchFamily="34" charset="-122"/>
                <a:ea typeface="微软雅黑" panose="020B0503020204020204" pitchFamily="34" charset="-122"/>
              </a:rPr>
              <a:t>逻辑回归模型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70</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85986497"/>
      </p:ext>
    </p:extLst>
  </p:cSld>
  <p:clrMapOvr>
    <a:masterClrMapping/>
  </p:clrMapOvr>
  <p:transition spd="slow">
    <p:wip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多维二分类逻辑回归求解</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设样本集为</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𝐒</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包含</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 </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个样本，样本</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包括一个有</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个特征的实例</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e>
                            </m:d>
                          </m:sup>
                        </m:sSubSup>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和一个标签</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0,1</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。假设确定的预测函数为</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为预测函数的未知参数。采用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Sigmoid</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函数作为分类函数，并采用</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𝐿</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eqArr>
                            <m:eqArr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eqAr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𝑙𝑛</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𝑙𝑛</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eqAr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eqArr>
                            <m:eqArr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eqAr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𝑙𝑛</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𝑙𝑛</m:t>
                                  </m:r>
                                </m:fName>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𝑔</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𝑧</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𝑖𝑓</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e>
                          </m:eqAr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作为</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损失函数，</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可</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用最优化方法求解得到</a:t>
                </a:r>
                <a14:m>
                  <m:oMath xmlns:m="http://schemas.openxmlformats.org/officeDocument/2006/math">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4.3.2 </a:t>
            </a:r>
            <a:r>
              <a:rPr lang="zh-CN" altLang="en-US" sz="2800" b="1" dirty="0">
                <a:solidFill>
                  <a:srgbClr val="0070C0"/>
                </a:solidFill>
                <a:latin typeface="微软雅黑" panose="020B0503020204020204" pitchFamily="34" charset="-122"/>
                <a:ea typeface="微软雅黑" panose="020B0503020204020204" pitchFamily="34" charset="-122"/>
              </a:rPr>
              <a:t>逻辑回归模型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71</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013078761"/>
      </p:ext>
    </p:extLst>
  </p:cSld>
  <p:clrMapOvr>
    <a:masterClrMapping/>
  </p:clrMapOvr>
  <p:transition spd="slow">
    <p:wip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二分类逻辑回归未知样本判定</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如果需要概率预测值，可用以下概率模型计算概率值：</a:t>
                </a:r>
              </a:p>
              <a:p>
                <a:pPr marL="0" indent="0">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y</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den>
                      </m:f>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y</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y</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den>
                      </m:f>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对未知样本的判定：</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0"/>
                  </a:spcBef>
                  <a:buNone/>
                </a:pPr>
                <a14:m>
                  <m:oMathPara xmlns:m="http://schemas.openxmlformats.org/officeDocument/2006/math">
                    <m:oMathParaPr>
                      <m:jc m:val="centerGroup"/>
                    </m:oMathParaPr>
                    <m:oMath xmlns:m="http://schemas.openxmlformats.org/officeDocument/2006/math">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ac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eqArr>
                            <m:eqArr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eqArr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≥0.5</m:t>
                              </m:r>
                            </m:e>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&lt;0.5</m:t>
                              </m:r>
                            </m:e>
                          </m:eqArr>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4.3.2 </a:t>
            </a:r>
            <a:r>
              <a:rPr lang="zh-CN" altLang="en-US" sz="2800" b="1" dirty="0">
                <a:solidFill>
                  <a:srgbClr val="0070C0"/>
                </a:solidFill>
                <a:latin typeface="微软雅黑" panose="020B0503020204020204" pitchFamily="34" charset="-122"/>
                <a:ea typeface="微软雅黑" panose="020B0503020204020204" pitchFamily="34" charset="-122"/>
              </a:rPr>
              <a:t>逻辑回归模型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72</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823443887"/>
      </p:ext>
    </p:extLst>
  </p:cSld>
  <p:clrMapOvr>
    <a:masterClrMapping/>
  </p:clrMapOvr>
  <p:transition spd="slow">
    <p:wip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二分类逻辑回归未知样本判定</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样本取正类和取负类</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概率</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的比值称为</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发生比</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odds</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发生比</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反映了样本</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取正例的相对可能性：</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spcBef>
                    <a:spcPts val="0"/>
                  </a:spcBef>
                  <a:buNone/>
                </a:pPr>
                <a14:m>
                  <m:oMathPara xmlns:m="http://schemas.openxmlformats.org/officeDocument/2006/math">
                    <m:oMathParaPr>
                      <m:jc m:val="centerGroup"/>
                    </m:oMathParaPr>
                    <m:oMath xmlns:m="http://schemas.openxmlformats.org/officeDocument/2006/math">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y</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num>
                        <m:den>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y</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y</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y</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对发生比取对数则得到对数发生比（</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log odds</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，也称</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logit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a:p>
                <a:pPr marL="0" indent="0">
                  <a:buNone/>
                </a:pPr>
                <a14:m>
                  <m:oMathPara xmlns:m="http://schemas.openxmlformats.org/officeDocument/2006/math">
                    <m:oMathParaPr>
                      <m:jc m:val="centerGroup"/>
                    </m:oMathParaPr>
                    <m:oMath xmlns:m="http://schemas.openxmlformats.org/officeDocument/2006/math">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r>
                            <m:rPr>
                              <m:sty m:val="p"/>
                            </m:rPr>
                            <a:rPr lang="en-US" altLang="zh-CN" sz="2200" b="0" i="0" smtClean="0">
                              <a:solidFill>
                                <a:prstClr val="black">
                                  <a:lumMod val="85000"/>
                                  <a:lumOff val="15000"/>
                                </a:prstClr>
                              </a:solidFill>
                              <a:latin typeface="Cambria Math"/>
                              <a:ea typeface="微软雅黑" panose="020B0503020204020204" pitchFamily="34" charset="-122"/>
                              <a:cs typeface="Arial" panose="020B0604020202020204" pitchFamily="34" charset="0"/>
                            </a:rPr>
                            <m:t>og</m:t>
                          </m:r>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den>
                          </m:f>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可见，逻辑回归中的预测函数实际上代表了样本的对数</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发生比</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。如果以</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作为正负类判定阈值，由</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上</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式可得</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，正是决策边界。</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2562"/>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4.3.2 </a:t>
            </a:r>
            <a:r>
              <a:rPr lang="zh-CN" altLang="en-US" sz="2800" b="1" dirty="0">
                <a:solidFill>
                  <a:srgbClr val="0070C0"/>
                </a:solidFill>
                <a:latin typeface="微软雅黑" panose="020B0503020204020204" pitchFamily="34" charset="-122"/>
                <a:ea typeface="微软雅黑" panose="020B0503020204020204" pitchFamily="34" charset="-122"/>
              </a:rPr>
              <a:t>逻辑回归模型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73</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834839472"/>
      </p:ext>
    </p:extLst>
  </p:cSld>
  <p:clrMapOvr>
    <a:masterClrMapping/>
  </p:clrMapOvr>
  <p:transition spd="slow">
    <p:wip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二分类逻辑回归推广到多分类</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一对一是将样本集按类别拆分，并两两配对训练模型，在预测时将实例提交有关所有模型，最后投票决定其类别。如果有</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个类别，则要训练出</a:t>
                </a:r>
                <a14:m>
                  <m:oMath xmlns:m="http://schemas.openxmlformats.org/officeDocument/2006/math">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𝐶</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den>
                    </m:f>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个模型。</a:t>
                </a: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一对其余是将其中一个类标看成正类，将其他所有的类都看成负类，训练得到一个二分类模型。以此类推，可得到</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个模型。在预测时，用所有模型来判别输入实例的概率，取得大的那个。</a:t>
                </a: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多对多是每次将若干类作为正类，若干个其它类作为负类，它的实现需要根据问题设计</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4.3.3 </a:t>
            </a:r>
            <a:r>
              <a:rPr lang="zh-CN" altLang="en-US" sz="2800" b="1" dirty="0">
                <a:solidFill>
                  <a:srgbClr val="0070C0"/>
                </a:solidFill>
                <a:latin typeface="微软雅黑" panose="020B0503020204020204" pitchFamily="34" charset="-122"/>
                <a:ea typeface="微软雅黑" panose="020B0503020204020204" pitchFamily="34" charset="-122"/>
              </a:rPr>
              <a:t>多分类逻辑回归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74</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128894931"/>
      </p:ext>
    </p:extLst>
  </p:cSld>
  <p:clrMapOvr>
    <a:masterClrMapping/>
  </p:clrMapOvr>
  <p:transition spd="slow">
    <p:wip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多分类输出概率</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以一对一方式为例，设标签的取值集合为</a:t>
                </a:r>
                <a14:m>
                  <m:oMath xmlns:m="http://schemas.openxmlformats.org/officeDocument/2006/math">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1,2,…,</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，将样本集按标签取值可分为</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个子集。任取一个子集，不妨设为第</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个子集。将第</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个子集与其他子集放在一起训练二分类模型，可得</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个模型</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𝒍</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=1,2,…,</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𝒍</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为训练好的模型参数。</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𝟐</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𝑲</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4319" b="-317"/>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4.3.3 </a:t>
            </a:r>
            <a:r>
              <a:rPr lang="zh-CN" altLang="en-US" sz="2800" b="1" dirty="0">
                <a:solidFill>
                  <a:srgbClr val="0070C0"/>
                </a:solidFill>
                <a:latin typeface="微软雅黑" panose="020B0503020204020204" pitchFamily="34" charset="-122"/>
                <a:ea typeface="微软雅黑" panose="020B0503020204020204" pitchFamily="34" charset="-122"/>
              </a:rPr>
              <a:t>多分类逻辑回归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75</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686344121"/>
      </p:ext>
    </p:extLst>
  </p:cSld>
  <p:clrMapOvr>
    <a:masterClrMapping/>
  </p:clrMapOvr>
  <p:transition spd="slow">
    <p:wip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多分类输出概率</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因为各分类概率总和应为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i</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p>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i</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i</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p>
                        <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𝒊</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i</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𝒊</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所以：</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i</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𝒊</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den>
                      </m:f>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4.3.3 </a:t>
            </a:r>
            <a:r>
              <a:rPr lang="zh-CN" altLang="en-US" sz="2800" b="1" dirty="0">
                <a:solidFill>
                  <a:srgbClr val="0070C0"/>
                </a:solidFill>
                <a:latin typeface="微软雅黑" panose="020B0503020204020204" pitchFamily="34" charset="-122"/>
                <a:ea typeface="微软雅黑" panose="020B0503020204020204" pitchFamily="34" charset="-122"/>
              </a:rPr>
              <a:t>多分类逻辑回归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188266457"/>
      </p:ext>
    </p:extLst>
  </p:cSld>
  <p:clrMapOvr>
    <a:masterClrMapping/>
  </p:clrMapOvr>
  <p:transition spd="slow">
    <p:wip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多分类输出概率</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i</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𝒊</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den>
                      </m:f>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P</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𝑲</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i</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K</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𝒊</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den>
                      </m:f>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4.3.3 </a:t>
            </a:r>
            <a:r>
              <a:rPr lang="zh-CN" altLang="en-US" sz="2800" b="1" dirty="0">
                <a:solidFill>
                  <a:srgbClr val="0070C0"/>
                </a:solidFill>
                <a:latin typeface="微软雅黑" panose="020B0503020204020204" pitchFamily="34" charset="-122"/>
                <a:ea typeface="微软雅黑" panose="020B0503020204020204" pitchFamily="34" charset="-122"/>
              </a:rPr>
              <a:t>多分类逻辑回归</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77</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84709589"/>
      </p:ext>
    </p:extLst>
  </p:cSld>
  <p:clrMapOvr>
    <a:masterClrMapping/>
  </p:clrMapOvr>
  <p:transition spd="slow">
    <p:wip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圆角矩形 66"/>
          <p:cNvSpPr/>
          <p:nvPr/>
        </p:nvSpPr>
        <p:spPr>
          <a:xfrm>
            <a:off x="4487765" y="129650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1</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68" name="组合 67"/>
          <p:cNvGrpSpPr/>
          <p:nvPr/>
        </p:nvGrpSpPr>
        <p:grpSpPr>
          <a:xfrm>
            <a:off x="5294860" y="1296499"/>
            <a:ext cx="3574434" cy="511238"/>
            <a:chOff x="6339097" y="1573726"/>
            <a:chExt cx="3744416" cy="511504"/>
          </a:xfrm>
        </p:grpSpPr>
        <p:sp>
          <p:nvSpPr>
            <p:cNvPr id="69" name="圆角矩形 68"/>
            <p:cNvSpPr/>
            <p:nvPr/>
          </p:nvSpPr>
          <p:spPr>
            <a:xfrm>
              <a:off x="6339097" y="1573726"/>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0" name="矩形 69"/>
            <p:cNvSpPr/>
            <p:nvPr/>
          </p:nvSpPr>
          <p:spPr>
            <a:xfrm>
              <a:off x="6491851" y="1614014"/>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决策树、随机森林及其应用</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1" name="圆角矩形 70"/>
          <p:cNvSpPr/>
          <p:nvPr/>
        </p:nvSpPr>
        <p:spPr>
          <a:xfrm>
            <a:off x="4487765" y="2132517"/>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2</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2" name="组合 71"/>
          <p:cNvGrpSpPr/>
          <p:nvPr/>
        </p:nvGrpSpPr>
        <p:grpSpPr>
          <a:xfrm>
            <a:off x="5276958" y="2132517"/>
            <a:ext cx="3574434" cy="511238"/>
            <a:chOff x="6315199" y="2410178"/>
            <a:chExt cx="3744416" cy="511504"/>
          </a:xfrm>
        </p:grpSpPr>
        <p:sp>
          <p:nvSpPr>
            <p:cNvPr id="73" name="圆角矩形 72"/>
            <p:cNvSpPr/>
            <p:nvPr/>
          </p:nvSpPr>
          <p:spPr>
            <a:xfrm>
              <a:off x="6315199" y="2410178"/>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4" name="矩形 73"/>
            <p:cNvSpPr/>
            <p:nvPr/>
          </p:nvSpPr>
          <p:spPr>
            <a:xfrm>
              <a:off x="6486706" y="2450466"/>
              <a:ext cx="3496276" cy="430928"/>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分类算法基础</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5" name="圆角矩形 74"/>
          <p:cNvSpPr/>
          <p:nvPr/>
        </p:nvSpPr>
        <p:spPr>
          <a:xfrm>
            <a:off x="4487765" y="3017909"/>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3</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6" name="组合 75"/>
          <p:cNvGrpSpPr/>
          <p:nvPr/>
        </p:nvGrpSpPr>
        <p:grpSpPr>
          <a:xfrm>
            <a:off x="5294860" y="3017907"/>
            <a:ext cx="3574434" cy="511238"/>
            <a:chOff x="6339097" y="3296031"/>
            <a:chExt cx="3744416" cy="511504"/>
          </a:xfrm>
        </p:grpSpPr>
        <p:sp>
          <p:nvSpPr>
            <p:cNvPr id="77" name="圆角矩形 76"/>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8" name="矩形 77"/>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逻辑回归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9" name="圆角矩形 78"/>
          <p:cNvSpPr/>
          <p:nvPr/>
        </p:nvSpPr>
        <p:spPr>
          <a:xfrm>
            <a:off x="4487765" y="390232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4</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80" name="组合 79"/>
          <p:cNvGrpSpPr/>
          <p:nvPr/>
        </p:nvGrpSpPr>
        <p:grpSpPr>
          <a:xfrm>
            <a:off x="5294860" y="3902318"/>
            <a:ext cx="3574434" cy="511237"/>
            <a:chOff x="6339097" y="4180903"/>
            <a:chExt cx="3744416" cy="511504"/>
          </a:xfrm>
        </p:grpSpPr>
        <p:sp>
          <p:nvSpPr>
            <p:cNvPr id="81" name="圆角矩形 80"/>
            <p:cNvSpPr/>
            <p:nvPr/>
          </p:nvSpPr>
          <p:spPr>
            <a:xfrm>
              <a:off x="6339097" y="4180903"/>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82" name="矩形 81"/>
            <p:cNvSpPr/>
            <p:nvPr/>
          </p:nvSpPr>
          <p:spPr>
            <a:xfrm>
              <a:off x="6491851" y="4221882"/>
              <a:ext cx="3496274" cy="431088"/>
            </a:xfrm>
            <a:prstGeom prst="rect">
              <a:avLst/>
            </a:prstGeom>
          </p:spPr>
          <p:txBody>
            <a:bodyPr wrap="square" lIns="121897" tIns="60948" rIns="121897" bIns="60948">
              <a:spAutoFit/>
            </a:bodyPr>
            <a:lstStyle/>
            <a:p>
              <a:pPr defTabSz="1218565">
                <a:defRPr/>
              </a:pPr>
              <a:r>
                <a:rPr lang="en-US" altLang="zh-CN" sz="2000" b="1" kern="100" dirty="0" err="1">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Softmax</a:t>
              </a: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7" name="TextBox 86"/>
          <p:cNvSpPr txBox="1"/>
          <p:nvPr/>
        </p:nvSpPr>
        <p:spPr>
          <a:xfrm>
            <a:off x="-1" y="2219405"/>
            <a:ext cx="3730907" cy="1600329"/>
          </a:xfrm>
          <a:prstGeom prst="rect">
            <a:avLst/>
          </a:prstGeom>
          <a:noFill/>
        </p:spPr>
        <p:txBody>
          <a:bodyPr wrap="square" lIns="121817" tIns="60906" rIns="121817" bIns="60906">
            <a:spAutoFit/>
          </a:bodyPr>
          <a:lstStyle/>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第四章</a:t>
            </a:r>
            <a:endParaRPr lang="en-US" altLang="zh-CN" sz="4800" b="1" spc="200" dirty="0">
              <a:solidFill>
                <a:srgbClr val="0070C0"/>
              </a:solidFill>
              <a:latin typeface="微软雅黑" panose="020B0503020204020204" pitchFamily="34" charset="-122"/>
              <a:ea typeface="微软雅黑" panose="020B0503020204020204" pitchFamily="34" charset="-122"/>
            </a:endParaRPr>
          </a:p>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分   类</a:t>
            </a:r>
            <a:endParaRPr lang="zh-CN" altLang="en-US" sz="3200" b="1" spc="200" dirty="0">
              <a:solidFill>
                <a:srgbClr val="0070C0"/>
              </a:solidFill>
              <a:latin typeface="微软雅黑" panose="020B0503020204020204" pitchFamily="34" charset="-122"/>
              <a:ea typeface="微软雅黑" panose="020B0503020204020204" pitchFamily="34" charset="-122"/>
            </a:endParaRPr>
          </a:p>
        </p:txBody>
      </p:sp>
      <p:sp>
        <p:nvSpPr>
          <p:cNvPr id="88" name="下箭头 87"/>
          <p:cNvSpPr/>
          <p:nvPr/>
        </p:nvSpPr>
        <p:spPr>
          <a:xfrm rot="16200000">
            <a:off x="3626195" y="3819811"/>
            <a:ext cx="575764" cy="695523"/>
          </a:xfrm>
          <a:prstGeom prst="downArrow">
            <a:avLst/>
          </a:prstGeom>
          <a:solidFill>
            <a:srgbClr val="F5A609"/>
          </a:solidFill>
          <a:ln>
            <a:noFill/>
          </a:ln>
        </p:spPr>
        <p:style>
          <a:lnRef idx="2">
            <a:schemeClr val="accent1">
              <a:shade val="50000"/>
            </a:schemeClr>
          </a:lnRef>
          <a:fillRef idx="1">
            <a:schemeClr val="accent1"/>
          </a:fillRef>
          <a:effectRef idx="0">
            <a:schemeClr val="accent1"/>
          </a:effectRef>
          <a:fontRef idx="minor">
            <a:schemeClr val="lt1"/>
          </a:fontRef>
        </p:style>
        <p:txBody>
          <a:bodyPr lIns="91340" tIns="45671" rIns="91340" bIns="45671" rtlCol="0" anchor="ctr"/>
          <a:lstStyle/>
          <a:p>
            <a:pPr algn="ctr" defTabSz="1218565"/>
            <a:endParaRPr lang="zh-CN" altLang="en-US" sz="2400">
              <a:solidFill>
                <a:prstClr val="white"/>
              </a:solidFill>
              <a:latin typeface="Calibri" panose="020F0502020204030204"/>
              <a:ea typeface="宋体" panose="02010600030101010101" pitchFamily="2" charset="-122"/>
            </a:endParaRPr>
          </a:p>
        </p:txBody>
      </p:sp>
      <p:sp>
        <p:nvSpPr>
          <p:cNvPr id="20" name="灯片编号占位符 1"/>
          <p:cNvSpPr txBox="1">
            <a:spLocks/>
          </p:cNvSpPr>
          <p:nvPr/>
        </p:nvSpPr>
        <p:spPr>
          <a:xfrm>
            <a:off x="6791621" y="5786057"/>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78</a:t>
            </a:fld>
            <a:endParaRPr lang="zh-CN" altLang="en-US" sz="1600" dirty="0"/>
          </a:p>
        </p:txBody>
      </p:sp>
      <p:sp>
        <p:nvSpPr>
          <p:cNvPr id="21" name="圆角矩形 20"/>
          <p:cNvSpPr/>
          <p:nvPr/>
        </p:nvSpPr>
        <p:spPr>
          <a:xfrm>
            <a:off x="4498039" y="4821916"/>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5</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22" name="组合 21"/>
          <p:cNvGrpSpPr/>
          <p:nvPr/>
        </p:nvGrpSpPr>
        <p:grpSpPr>
          <a:xfrm>
            <a:off x="5305134" y="4821914"/>
            <a:ext cx="3574434" cy="511238"/>
            <a:chOff x="6339097" y="3296031"/>
            <a:chExt cx="3744416" cy="511504"/>
          </a:xfrm>
        </p:grpSpPr>
        <p:sp>
          <p:nvSpPr>
            <p:cNvPr id="23" name="圆角矩形 22"/>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24" name="矩形 23"/>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集成学习与类别不平衡问题</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364130227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wipe(down)">
                                      <p:cBhvr>
                                        <p:cTn id="7" dur="580">
                                          <p:stCondLst>
                                            <p:cond delay="0"/>
                                          </p:stCondLst>
                                        </p:cTn>
                                        <p:tgtEl>
                                          <p:spTgt spid="88"/>
                                        </p:tgtEl>
                                      </p:cBhvr>
                                    </p:animEffect>
                                    <p:anim calcmode="lin" valueType="num">
                                      <p:cBhvr>
                                        <p:cTn id="8" dur="1822" tmFilter="0,0; 0.14,0.36; 0.43,0.73; 0.71,0.91; 1.0,1.0">
                                          <p:stCondLst>
                                            <p:cond delay="0"/>
                                          </p:stCondLst>
                                        </p:cTn>
                                        <p:tgtEl>
                                          <p:spTgt spid="8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8"/>
                                        </p:tgtEl>
                                        <p:attrNameLst>
                                          <p:attrName>ppt_y</p:attrName>
                                        </p:attrNameLst>
                                      </p:cBhvr>
                                      <p:tavLst>
                                        <p:tav tm="0" fmla="#ppt_y-sin(pi*$)/81">
                                          <p:val>
                                            <p:fltVal val="0"/>
                                          </p:val>
                                        </p:tav>
                                        <p:tav tm="100000">
                                          <p:val>
                                            <p:fltVal val="1"/>
                                          </p:val>
                                        </p:tav>
                                      </p:tavLst>
                                    </p:anim>
                                    <p:animScale>
                                      <p:cBhvr>
                                        <p:cTn id="13" dur="26">
                                          <p:stCondLst>
                                            <p:cond delay="650"/>
                                          </p:stCondLst>
                                        </p:cTn>
                                        <p:tgtEl>
                                          <p:spTgt spid="88"/>
                                        </p:tgtEl>
                                      </p:cBhvr>
                                      <p:to x="100000" y="60000"/>
                                    </p:animScale>
                                    <p:animScale>
                                      <p:cBhvr>
                                        <p:cTn id="14" dur="166" decel="50000">
                                          <p:stCondLst>
                                            <p:cond delay="676"/>
                                          </p:stCondLst>
                                        </p:cTn>
                                        <p:tgtEl>
                                          <p:spTgt spid="88"/>
                                        </p:tgtEl>
                                      </p:cBhvr>
                                      <p:to x="100000" y="100000"/>
                                    </p:animScale>
                                    <p:animScale>
                                      <p:cBhvr>
                                        <p:cTn id="15" dur="26">
                                          <p:stCondLst>
                                            <p:cond delay="1312"/>
                                          </p:stCondLst>
                                        </p:cTn>
                                        <p:tgtEl>
                                          <p:spTgt spid="88"/>
                                        </p:tgtEl>
                                      </p:cBhvr>
                                      <p:to x="100000" y="80000"/>
                                    </p:animScale>
                                    <p:animScale>
                                      <p:cBhvr>
                                        <p:cTn id="16" dur="166" decel="50000">
                                          <p:stCondLst>
                                            <p:cond delay="1338"/>
                                          </p:stCondLst>
                                        </p:cTn>
                                        <p:tgtEl>
                                          <p:spTgt spid="88"/>
                                        </p:tgtEl>
                                      </p:cBhvr>
                                      <p:to x="100000" y="100000"/>
                                    </p:animScale>
                                    <p:animScale>
                                      <p:cBhvr>
                                        <p:cTn id="17" dur="26">
                                          <p:stCondLst>
                                            <p:cond delay="1642"/>
                                          </p:stCondLst>
                                        </p:cTn>
                                        <p:tgtEl>
                                          <p:spTgt spid="88"/>
                                        </p:tgtEl>
                                      </p:cBhvr>
                                      <p:to x="100000" y="90000"/>
                                    </p:animScale>
                                    <p:animScale>
                                      <p:cBhvr>
                                        <p:cTn id="18" dur="166" decel="50000">
                                          <p:stCondLst>
                                            <p:cond delay="1668"/>
                                          </p:stCondLst>
                                        </p:cTn>
                                        <p:tgtEl>
                                          <p:spTgt spid="88"/>
                                        </p:tgtEl>
                                      </p:cBhvr>
                                      <p:to x="100000" y="100000"/>
                                    </p:animScale>
                                    <p:animScale>
                                      <p:cBhvr>
                                        <p:cTn id="19" dur="26">
                                          <p:stCondLst>
                                            <p:cond delay="1808"/>
                                          </p:stCondLst>
                                        </p:cTn>
                                        <p:tgtEl>
                                          <p:spTgt spid="88"/>
                                        </p:tgtEl>
                                      </p:cBhvr>
                                      <p:to x="100000" y="95000"/>
                                    </p:animScale>
                                    <p:animScale>
                                      <p:cBhvr>
                                        <p:cTn id="20" dur="166" decel="50000">
                                          <p:stCondLst>
                                            <p:cond delay="1834"/>
                                          </p:stCondLst>
                                        </p:cTn>
                                        <p:tgtEl>
                                          <p:spTgt spid="8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通过</a:t>
                </a:r>
                <a:r>
                  <a:rPr lang="en-US" altLang="zh-CN" sz="2600" b="1" dirty="0" err="1">
                    <a:solidFill>
                      <a:srgbClr val="0070C0"/>
                    </a:solidFill>
                    <a:latin typeface="Arial" panose="020B0604020202020204" pitchFamily="34" charset="0"/>
                    <a:ea typeface="微软雅黑" panose="020B0503020204020204" pitchFamily="34" charset="-122"/>
                    <a:cs typeface="Arial" panose="020B0604020202020204" pitchFamily="34" charset="0"/>
                  </a:rPr>
                  <a:t>Softmax</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函数将分类结果转化为概率值</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Softmax</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函数是</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sigmoid</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函数的扩展，可用于多分类任务中。假设多分类的结果为实数</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softmax</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函数将每一个分类结果转化为一个概率值：</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sup>
                              </m:sSup>
                            </m:e>
                          </m:nary>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=1,2,…,</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易知</a:t>
                </a:r>
                <a14:m>
                  <m:oMath xmlns:m="http://schemas.openxmlformats.org/officeDocument/2006/math">
                    <m:nary>
                      <m:naryPr>
                        <m:chr m:val="∑"/>
                        <m:limLoc m:val="undOvr"/>
                        <m:subHide m:val="on"/>
                        <m:supHide m:val="on"/>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sup/>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Softmax</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函数通过指数运算放大</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之间的差别，使小的值趋近于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，而使最大值趋近于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，因此它的作用类似于取最大值</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max</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函数，但又不那么生硬，所以叫</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softmax</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952"/>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4.4.1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函数</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79</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044336915"/>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决策树</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929" y="4100750"/>
            <a:ext cx="8523287" cy="250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5" name="对象 4"/>
          <p:cNvGraphicFramePr>
            <a:graphicFrameLocks noChangeAspect="1"/>
          </p:cNvGraphicFramePr>
          <p:nvPr>
            <p:extLst>
              <p:ext uri="{D42A27DB-BD31-4B8C-83A1-F6EECF244321}">
                <p14:modId xmlns:p14="http://schemas.microsoft.com/office/powerpoint/2010/main" val="2165831915"/>
              </p:ext>
            </p:extLst>
          </p:nvPr>
        </p:nvGraphicFramePr>
        <p:xfrm>
          <a:off x="314929" y="1459521"/>
          <a:ext cx="4624529" cy="2599409"/>
        </p:xfrm>
        <a:graphic>
          <a:graphicData uri="http://schemas.openxmlformats.org/presentationml/2006/ole">
            <mc:AlternateContent xmlns:mc="http://schemas.openxmlformats.org/markup-compatibility/2006">
              <mc:Choice xmlns:v="urn:schemas-microsoft-com:vml" Requires="v">
                <p:oleObj name="Visio" r:id="rId4" imgW="2569183" imgH="1444116" progId="Visio.Drawing.11">
                  <p:embed/>
                </p:oleObj>
              </mc:Choice>
              <mc:Fallback>
                <p:oleObj name="Visio" r:id="rId4" imgW="2569183" imgH="1444116"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4929" y="1459521"/>
                        <a:ext cx="4624529" cy="2599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p:cNvGraphicFramePr>
            <a:graphicFrameLocks noChangeAspect="1"/>
          </p:cNvGraphicFramePr>
          <p:nvPr>
            <p:extLst>
              <p:ext uri="{D42A27DB-BD31-4B8C-83A1-F6EECF244321}">
                <p14:modId xmlns:p14="http://schemas.microsoft.com/office/powerpoint/2010/main" val="238296850"/>
              </p:ext>
            </p:extLst>
          </p:nvPr>
        </p:nvGraphicFramePr>
        <p:xfrm>
          <a:off x="5050006" y="2025207"/>
          <a:ext cx="3875215" cy="1543471"/>
        </p:xfrm>
        <a:graphic>
          <a:graphicData uri="http://schemas.openxmlformats.org/presentationml/2006/ole">
            <mc:AlternateContent xmlns:mc="http://schemas.openxmlformats.org/markup-compatibility/2006">
              <mc:Choice xmlns:v="urn:schemas-microsoft-com:vml" Requires="v">
                <p:oleObj name="Visio" r:id="rId6" imgW="2152897" imgH="857484" progId="Visio.Drawing.11">
                  <p:embed/>
                </p:oleObj>
              </mc:Choice>
              <mc:Fallback>
                <p:oleObj name="Visio" r:id="rId6" imgW="2152897" imgH="857484" progId="Visio.Drawing.11">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50006" y="2025207"/>
                        <a:ext cx="3875215" cy="1543471"/>
                      </a:xfrm>
                      <a:prstGeom prst="rect">
                        <a:avLst/>
                      </a:prstGeom>
                      <a:noFill/>
                    </p:spPr>
                  </p:pic>
                </p:oleObj>
              </mc:Fallback>
            </mc:AlternateContent>
          </a:graphicData>
        </a:graphic>
      </p:graphicFrame>
    </p:spTree>
    <p:extLst>
      <p:ext uri="{BB962C8B-B14F-4D97-AF65-F5344CB8AC3E}">
        <p14:creationId xmlns:p14="http://schemas.microsoft.com/office/powerpoint/2010/main" val="2962843931"/>
      </p:ext>
    </p:extLst>
  </p:cSld>
  <p:clrMapOvr>
    <a:masterClrMapping/>
  </p:clrMapOvr>
  <p:transition spd="slow">
    <p:wipe/>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通过</a:t>
            </a:r>
            <a:r>
              <a:rPr lang="en-US" altLang="zh-CN" sz="2600" b="1" dirty="0" err="1">
                <a:solidFill>
                  <a:srgbClr val="0070C0"/>
                </a:solidFill>
                <a:latin typeface="Arial" panose="020B0604020202020204" pitchFamily="34" charset="0"/>
                <a:ea typeface="微软雅黑" panose="020B0503020204020204" pitchFamily="34" charset="-122"/>
                <a:cs typeface="Arial" panose="020B0604020202020204" pitchFamily="34" charset="0"/>
              </a:rPr>
              <a:t>Softmax</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函数将分类结果转化为概率值</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softmax</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函数消除了拐点，且连续可导，因此，经常应用于梯度下降等优化方法中。</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softmax</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函数还因其归一化的功能，在神经网络得到了非常广泛的应用。</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4.4.1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函数</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80</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 name="对象 16"/>
          <p:cNvGraphicFramePr>
            <a:graphicFrameLocks noChangeAspect="1"/>
          </p:cNvGraphicFramePr>
          <p:nvPr>
            <p:extLst>
              <p:ext uri="{D42A27DB-BD31-4B8C-83A1-F6EECF244321}">
                <p14:modId xmlns:p14="http://schemas.microsoft.com/office/powerpoint/2010/main" val="3963035264"/>
              </p:ext>
            </p:extLst>
          </p:nvPr>
        </p:nvGraphicFramePr>
        <p:xfrm>
          <a:off x="1493580" y="1325367"/>
          <a:ext cx="6364841" cy="2732926"/>
        </p:xfrm>
        <a:graphic>
          <a:graphicData uri="http://schemas.openxmlformats.org/presentationml/2006/ole">
            <mc:AlternateContent xmlns:mc="http://schemas.openxmlformats.org/markup-compatibility/2006">
              <mc:Choice xmlns:v="urn:schemas-microsoft-com:vml" Requires="v">
                <p:oleObj name="Visio" r:id="rId3" imgW="3224174" imgH="1385029" progId="Visio.Drawing.11">
                  <p:embed/>
                </p:oleObj>
              </mc:Choice>
              <mc:Fallback>
                <p:oleObj name="Visio" r:id="rId3" imgW="3224174" imgH="1385029"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93580" y="1325367"/>
                        <a:ext cx="6364841" cy="2732926"/>
                      </a:xfrm>
                      <a:prstGeom prst="rect">
                        <a:avLst/>
                      </a:prstGeom>
                      <a:noFill/>
                    </p:spPr>
                  </p:pic>
                </p:oleObj>
              </mc:Fallback>
            </mc:AlternateContent>
          </a:graphicData>
        </a:graphic>
      </p:graphicFrame>
    </p:spTree>
    <p:extLst>
      <p:ext uri="{BB962C8B-B14F-4D97-AF65-F5344CB8AC3E}">
        <p14:creationId xmlns:p14="http://schemas.microsoft.com/office/powerpoint/2010/main" val="740902616"/>
      </p:ext>
    </p:extLst>
  </p:cSld>
  <p:clrMapOvr>
    <a:masterClrMapping/>
  </p:clrMapOvr>
  <p:transition spd="slow">
    <p:wip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分类预测函数</a:t>
                </a:r>
                <a:endParaRPr lang="en-US" altLang="zh-CN" sz="26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设样本集为</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𝐒</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包含</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 </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个样本，样本</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𝒔</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包括一个有</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个特征的实例</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e>
                            </m:d>
                          </m:sup>
                        </m:sSub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Sup>
                          <m:sSub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e>
                            </m:d>
                          </m:sup>
                        </m:sSubSup>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和一个标签</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。对标签的每个分类建立一个预测函数，设值</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对应的预测函数为</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=1,2,…,</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。对样本</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，每个预测函数给出一个预测值，设</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给出的预测值为</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给出</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softmax</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函数转化后的概率值：</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sup>
                              </m:sSup>
                            </m:e>
                          </m:nary>
                        </m:den>
                      </m:f>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表示将样本</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预测为</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的概率。</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4.4.2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81</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453341114"/>
      </p:ext>
    </p:extLst>
  </p:cSld>
  <p:clrMapOvr>
    <a:masterClrMapping/>
  </p:clrMapOvr>
  <p:transition spd="slow">
    <p:wip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损失函数</a:t>
                </a:r>
                <a:endParaRPr lang="en-US" altLang="zh-CN" sz="26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当采用线性函数</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𝑓</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作为预测函数时：</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e>
                          </m:nary>
                        </m:den>
                      </m:f>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引入损失函数：</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buNone/>
                </a:pPr>
                <a14:m>
                  <m:oMathPara xmlns:m="http://schemas.openxmlformats.org/officeDocument/2006/math">
                    <m:oMathParaPr>
                      <m:jc m:val="centerGroup"/>
                    </m:oMathParaPr>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b="0" i="1" smtClean="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func>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nary>
                        </m:e>
                      </m:nary>
                    </m:oMath>
                  </m:oMathPara>
                </a14:m>
                <a:endParaRPr lang="en-US" altLang="zh-CN" sz="2200" i="1" dirty="0">
                  <a:solidFill>
                    <a:prstClr val="black">
                      <a:lumMod val="85000"/>
                      <a:lumOff val="15000"/>
                    </a:prstClr>
                  </a:solidFill>
                  <a:latin typeface="Cambria Math"/>
                  <a:ea typeface="微软雅黑" panose="020B0503020204020204" pitchFamily="34" charset="-122"/>
                  <a:cs typeface="Arial" panose="020B0604020202020204" pitchFamily="34" charset="0"/>
                </a:endParaRPr>
              </a:p>
              <a:p>
                <a:pPr marL="0" indent="45720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i="1">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ln</m:t>
                                  </m:r>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nary>
                                    </m:den>
                                  </m:f>
                                </m:e>
                              </m:func>
                            </m:e>
                          </m:nary>
                        </m:e>
                      </m:nary>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其中，</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为各单独模型的参数向量</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排列的矩阵：</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m>
                            <m:mPr>
                              <m:mcs>
                                <m:mc>
                                  <m:mcPr>
                                    <m:count m:val="1"/>
                                    <m:mcJc m:val="center"/>
                                  </m:mcPr>
                                </m:mc>
                              </m:mcs>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mPr>
                            <m:m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mr>
                            <m:m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𝟐</m:t>
                                    </m:r>
                                  </m:sub>
                                </m:sSub>
                              </m:e>
                            </m:mr>
                            <m:mr>
                              <m:e>
                                <m:m>
                                  <m:mPr>
                                    <m:mcs>
                                      <m:mc>
                                        <m:mcPr>
                                          <m:count m:val="1"/>
                                          <m:mcJc m:val="center"/>
                                        </m:mcPr>
                                      </m:mc>
                                    </m:mcs>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mPr>
                                  <m:m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e>
                                  </m:mr>
                                  <m:m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𝑲</m:t>
                                          </m:r>
                                        </m:sub>
                                      </m:sSub>
                                    </m:e>
                                  </m:mr>
                                </m:m>
                              </m:e>
                            </m:mr>
                          </m:m>
                        </m:e>
                      </m:d>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b="-8553"/>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4.4.2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82</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273656520"/>
      </p:ext>
    </p:extLst>
  </p:cSld>
  <p:clrMapOvr>
    <a:masterClrMapping/>
  </p:clrMapOvr>
  <p:transition spd="slow">
    <p:wip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梯度下降法求解</a:t>
                </a: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可用梯度下降法求得</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。对</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的第</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个分量计算梯度：</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den>
                      </m:f>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den>
                              </m:f>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nary>
                                            </m:den>
                                          </m:f>
                                        </m:e>
                                      </m:func>
                                    </m:e>
                                  </m:nary>
                                </m:e>
                              </m:d>
                            </m:e>
                          </m:d>
                        </m:e>
                      </m:nary>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den>
                              </m:f>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e>
                                  </m:d>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nary>
                                        </m:den>
                                      </m:f>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log</m:t>
                                          </m:r>
                                        </m:fName>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nary>
                                            </m:den>
                                          </m:f>
                                        </m:e>
                                      </m:func>
                                    </m:e>
                                  </m:nary>
                                </m:e>
                              </m:d>
                            </m:e>
                          </m:d>
                        </m:e>
                      </m:nary>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4.4.2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83</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775936961"/>
      </p:ext>
    </p:extLst>
  </p:cSld>
  <p:clrMapOvr>
    <a:masterClrMapping/>
  </p:clrMapOvr>
  <p:transition spd="slow">
    <p:wip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梯度下降法求解</a:t>
                </a:r>
              </a:p>
              <a:p>
                <a:pPr marL="0" indent="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e>
                              </m:d>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nary>
                                    </m:den>
                                  </m:f>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nary>
                                        </m:den>
                                      </m:f>
                                    </m:e>
                                  </m:d>
                                </m:e>
                              </m:nary>
                            </m:e>
                          </m:d>
                        </m:e>
                      </m:nary>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e>
                              </m:d>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nary>
                                    </m:den>
                                  </m:f>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sup>
                                              </m:sSup>
                                            </m:e>
                                          </m:nary>
                                        </m:den>
                                      </m:f>
                                    </m:e>
                                  </m:d>
                                </m:e>
                              </m:nary>
                            </m:e>
                          </m:d>
                        </m:e>
                      </m:nary>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4.4.2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84</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670371373"/>
      </p:ext>
    </p:extLst>
  </p:cSld>
  <p:clrMapOvr>
    <a:masterClrMapping/>
  </p:clrMapOvr>
  <p:transition spd="slow">
    <p:wip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梯度下降法求解</a:t>
                </a:r>
              </a:p>
              <a:p>
                <a:pPr marL="0" indent="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e>
                              </m:d>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nary>
                            </m:e>
                          </m:d>
                        </m:e>
                      </m:nary>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e>
                              </m:d>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nary>
                            </m:e>
                          </m:d>
                        </m:e>
                      </m:nary>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e>
                                  </m:d>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nary>
                            </m:e>
                          </m:d>
                        </m:e>
                      </m:nary>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sup>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𝑦</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b>
                                  </m:sSub>
                                </m:e>
                              </m:d>
                            </m:e>
                          </m:d>
                        </m:e>
                      </m:nary>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4.4.2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85</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71453562"/>
      </p:ext>
    </p:extLst>
  </p:cSld>
  <p:clrMapOvr>
    <a:masterClrMapping/>
  </p:clrMapOvr>
  <p:transition spd="slow">
    <p:wipe/>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梯度下降法求解</a:t>
                </a:r>
              </a:p>
              <a:p>
                <a:pPr marL="0" indent="457200">
                  <a:lnSpc>
                    <a:spcPct val="150000"/>
                  </a:lnSpc>
                  <a:buNone/>
                </a:pP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的梯度下降法中的迭代关系式是</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𝛼</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den>
                          </m:f>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𝑗</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𝛼</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𝒋</m:t>
                              </m:r>
                            </m:sub>
                          </m:sSub>
                        </m:den>
                      </m:f>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oMath>
                  </m:oMathPara>
                </a14:m>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4.4.2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642765088"/>
      </p:ext>
    </p:extLst>
  </p:cSld>
  <p:clrMapOvr>
    <a:masterClrMapping/>
  </p:clrMapOvr>
  <p:transition spd="slow">
    <p:wipe/>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参数不唯一</a:t>
                </a: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当</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e>
                        </m:nary>
                      </m:den>
                    </m:f>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中的所有参数减去一个向量</a:t>
                </a:r>
                <a14:m>
                  <m:oMath xmlns:m="http://schemas.openxmlformats.org/officeDocument/2006/math">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e>
                          </m:d>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e>
                          </m:nary>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e>
                          </m:nary>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acc>
                                <m:accPr>
                                  <m: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acc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ac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e>
                          </m:nary>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e>
                          </m:d>
                        </m:e>
                        <m:sub>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sub>
                      </m:sSub>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仍然等于</a:t>
                </a:r>
                <a14:m>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，这说明参数值并不唯一，也就是说损失函数</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并非严格的凸函数，有多组最优解。可以给损失函数</a:t>
                </a:r>
                <a14:m>
                  <m:oMath xmlns:m="http://schemas.openxmlformats.org/officeDocument/2006/math">
                    <m:r>
                      <m:rPr>
                        <m:sty m:val="p"/>
                      </m:rP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增加一个权重衰减项来使之成为严格的凸函数，从而只有唯一的最优解。</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659" b="-2006"/>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4.4.2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87</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485293821"/>
      </p:ext>
    </p:extLst>
  </p:cSld>
  <p:clrMapOvr>
    <a:masterClrMapping/>
  </p:clrMapOvr>
  <p:transition spd="slow">
    <p:wip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altLang="zh-CN" sz="2600" b="1" dirty="0" err="1">
                    <a:solidFill>
                      <a:srgbClr val="0070C0"/>
                    </a:solidFill>
                    <a:latin typeface="Arial" panose="020B0604020202020204" pitchFamily="34" charset="0"/>
                    <a:ea typeface="微软雅黑" panose="020B0503020204020204" pitchFamily="34" charset="-122"/>
                    <a:cs typeface="Arial" panose="020B0604020202020204" pitchFamily="34" charset="0"/>
                  </a:rPr>
                  <a:t>Softmax</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回归与逻辑回归的关系</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当</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𝐾</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时：</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e>
                          </m:nary>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e>
                          </m:nary>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𝟐</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den>
                      </m:f>
                    </m:oMath>
                  </m:oMathPara>
                </a14:m>
                <a:endPar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𝑝</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b>
                      </m:sSub>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𝟐</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e>
                          </m:nary>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𝟐</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2</m:t>
                              </m:r>
                            </m:sup>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𝒌</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e>
                          </m:nary>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𝟐</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𝟐</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den>
                      </m:f>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e>
                            <m:sup>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𝒙</m:t>
                              </m:r>
                            </m:sup>
                          </m:sSup>
                        </m:den>
                      </m:f>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其中，</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𝟐</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𝑾</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𝟏</m:t>
                        </m:r>
                      </m:sub>
                    </m:sSub>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。可见此时的</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Softmax</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回归与二分类逻辑回归是一致的，因此，</a:t>
                </a:r>
                <a:r>
                  <a:rPr lang="en-US" altLang="zh-CN" sz="2200" dirty="0" err="1">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Softmax</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回归可看作二分类逻辑回归在多分类问题上的推广。</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439" b="-4857"/>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4.4.2 </a:t>
            </a:r>
            <a:r>
              <a:rPr lang="en-US" altLang="zh-CN" sz="2800" b="1" dirty="0" err="1">
                <a:solidFill>
                  <a:srgbClr val="0070C0"/>
                </a:solidFill>
                <a:latin typeface="微软雅黑" panose="020B0503020204020204" pitchFamily="34" charset="-122"/>
                <a:ea typeface="微软雅黑" panose="020B0503020204020204" pitchFamily="34" charset="-122"/>
              </a:rPr>
              <a:t>Softmax</a:t>
            </a:r>
            <a:r>
              <a:rPr lang="zh-CN" altLang="en-US" sz="2800" b="1" dirty="0">
                <a:solidFill>
                  <a:srgbClr val="0070C0"/>
                </a:solidFill>
                <a:latin typeface="微软雅黑" panose="020B0503020204020204" pitchFamily="34" charset="-122"/>
                <a:ea typeface="微软雅黑" panose="020B0503020204020204" pitchFamily="34" charset="-122"/>
              </a:rPr>
              <a:t>回归模型</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88</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690252269"/>
      </p:ext>
    </p:extLst>
  </p:cSld>
  <p:clrMapOvr>
    <a:masterClrMapping/>
  </p:clrMapOvr>
  <p:transition spd="slow">
    <p:wip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圆角矩形 66"/>
          <p:cNvSpPr/>
          <p:nvPr/>
        </p:nvSpPr>
        <p:spPr>
          <a:xfrm>
            <a:off x="4487765" y="129650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1</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68" name="组合 67"/>
          <p:cNvGrpSpPr/>
          <p:nvPr/>
        </p:nvGrpSpPr>
        <p:grpSpPr>
          <a:xfrm>
            <a:off x="5294860" y="1296499"/>
            <a:ext cx="3574434" cy="511238"/>
            <a:chOff x="6339097" y="1573726"/>
            <a:chExt cx="3744416" cy="511504"/>
          </a:xfrm>
        </p:grpSpPr>
        <p:sp>
          <p:nvSpPr>
            <p:cNvPr id="69" name="圆角矩形 68"/>
            <p:cNvSpPr/>
            <p:nvPr/>
          </p:nvSpPr>
          <p:spPr>
            <a:xfrm>
              <a:off x="6339097" y="1573726"/>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0" name="矩形 69"/>
            <p:cNvSpPr/>
            <p:nvPr/>
          </p:nvSpPr>
          <p:spPr>
            <a:xfrm>
              <a:off x="6491851" y="1614014"/>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决策树、随机森林及其应用</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1" name="圆角矩形 70"/>
          <p:cNvSpPr/>
          <p:nvPr/>
        </p:nvSpPr>
        <p:spPr>
          <a:xfrm>
            <a:off x="4487765" y="2132517"/>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2</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2" name="组合 71"/>
          <p:cNvGrpSpPr/>
          <p:nvPr/>
        </p:nvGrpSpPr>
        <p:grpSpPr>
          <a:xfrm>
            <a:off x="5276958" y="2132517"/>
            <a:ext cx="3574434" cy="511238"/>
            <a:chOff x="6315199" y="2410178"/>
            <a:chExt cx="3744416" cy="511504"/>
          </a:xfrm>
        </p:grpSpPr>
        <p:sp>
          <p:nvSpPr>
            <p:cNvPr id="73" name="圆角矩形 72"/>
            <p:cNvSpPr/>
            <p:nvPr/>
          </p:nvSpPr>
          <p:spPr>
            <a:xfrm>
              <a:off x="6315199" y="2410178"/>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4" name="矩形 73"/>
            <p:cNvSpPr/>
            <p:nvPr/>
          </p:nvSpPr>
          <p:spPr>
            <a:xfrm>
              <a:off x="6486706" y="2450466"/>
              <a:ext cx="3496276" cy="430928"/>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分类算法基础</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5" name="圆角矩形 74"/>
          <p:cNvSpPr/>
          <p:nvPr/>
        </p:nvSpPr>
        <p:spPr>
          <a:xfrm>
            <a:off x="4487765" y="3017909"/>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3</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76" name="组合 75"/>
          <p:cNvGrpSpPr/>
          <p:nvPr/>
        </p:nvGrpSpPr>
        <p:grpSpPr>
          <a:xfrm>
            <a:off x="5294860" y="3017907"/>
            <a:ext cx="3574434" cy="511238"/>
            <a:chOff x="6339097" y="3296031"/>
            <a:chExt cx="3744416" cy="511504"/>
          </a:xfrm>
        </p:grpSpPr>
        <p:sp>
          <p:nvSpPr>
            <p:cNvPr id="77" name="圆角矩形 76"/>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78" name="矩形 77"/>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逻辑回归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9" name="圆角矩形 78"/>
          <p:cNvSpPr/>
          <p:nvPr/>
        </p:nvSpPr>
        <p:spPr>
          <a:xfrm>
            <a:off x="4487765" y="3902320"/>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4</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80" name="组合 79"/>
          <p:cNvGrpSpPr/>
          <p:nvPr/>
        </p:nvGrpSpPr>
        <p:grpSpPr>
          <a:xfrm>
            <a:off x="5294860" y="3902318"/>
            <a:ext cx="3574434" cy="511237"/>
            <a:chOff x="6339097" y="4180903"/>
            <a:chExt cx="3744416" cy="511504"/>
          </a:xfrm>
        </p:grpSpPr>
        <p:sp>
          <p:nvSpPr>
            <p:cNvPr id="81" name="圆角矩形 80"/>
            <p:cNvSpPr/>
            <p:nvPr/>
          </p:nvSpPr>
          <p:spPr>
            <a:xfrm>
              <a:off x="6339097" y="4180903"/>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82" name="矩形 81"/>
            <p:cNvSpPr/>
            <p:nvPr/>
          </p:nvSpPr>
          <p:spPr>
            <a:xfrm>
              <a:off x="6491851" y="4221882"/>
              <a:ext cx="3496274" cy="431088"/>
            </a:xfrm>
            <a:prstGeom prst="rect">
              <a:avLst/>
            </a:prstGeom>
          </p:spPr>
          <p:txBody>
            <a:bodyPr wrap="square" lIns="121897" tIns="60948" rIns="121897" bIns="60948">
              <a:spAutoFit/>
            </a:bodyPr>
            <a:lstStyle/>
            <a:p>
              <a:pPr defTabSz="1218565">
                <a:defRPr/>
              </a:pPr>
              <a:r>
                <a:rPr lang="en-US" altLang="zh-CN" sz="2000" b="1" kern="100" dirty="0" err="1">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Softmax</a:t>
              </a: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回归</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7" name="TextBox 86"/>
          <p:cNvSpPr txBox="1"/>
          <p:nvPr/>
        </p:nvSpPr>
        <p:spPr>
          <a:xfrm>
            <a:off x="-1" y="2219405"/>
            <a:ext cx="3730907" cy="1600329"/>
          </a:xfrm>
          <a:prstGeom prst="rect">
            <a:avLst/>
          </a:prstGeom>
          <a:noFill/>
        </p:spPr>
        <p:txBody>
          <a:bodyPr wrap="square" lIns="121817" tIns="60906" rIns="121817" bIns="60906">
            <a:spAutoFit/>
          </a:bodyPr>
          <a:lstStyle/>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第四章</a:t>
            </a:r>
            <a:endParaRPr lang="en-US" altLang="zh-CN" sz="4800" b="1" spc="200" dirty="0">
              <a:solidFill>
                <a:srgbClr val="0070C0"/>
              </a:solidFill>
              <a:latin typeface="微软雅黑" panose="020B0503020204020204" pitchFamily="34" charset="-122"/>
              <a:ea typeface="微软雅黑" panose="020B0503020204020204" pitchFamily="34" charset="-122"/>
            </a:endParaRPr>
          </a:p>
          <a:p>
            <a:pPr algn="ctr" defTabSz="1218565">
              <a:defRPr/>
            </a:pPr>
            <a:r>
              <a:rPr lang="zh-CN" altLang="en-US" sz="4800" b="1" spc="200" dirty="0">
                <a:solidFill>
                  <a:srgbClr val="0070C0"/>
                </a:solidFill>
                <a:latin typeface="微软雅黑" panose="020B0503020204020204" pitchFamily="34" charset="-122"/>
                <a:ea typeface="微软雅黑" panose="020B0503020204020204" pitchFamily="34" charset="-122"/>
              </a:rPr>
              <a:t>分   类</a:t>
            </a:r>
            <a:endParaRPr lang="zh-CN" altLang="en-US" sz="3200" b="1" spc="200" dirty="0">
              <a:solidFill>
                <a:srgbClr val="0070C0"/>
              </a:solidFill>
              <a:latin typeface="微软雅黑" panose="020B0503020204020204" pitchFamily="34" charset="-122"/>
              <a:ea typeface="微软雅黑" panose="020B0503020204020204" pitchFamily="34" charset="-122"/>
            </a:endParaRPr>
          </a:p>
        </p:txBody>
      </p:sp>
      <p:sp>
        <p:nvSpPr>
          <p:cNvPr id="88" name="下箭头 87"/>
          <p:cNvSpPr/>
          <p:nvPr/>
        </p:nvSpPr>
        <p:spPr>
          <a:xfrm rot="16200000">
            <a:off x="3626195" y="4744471"/>
            <a:ext cx="575764" cy="695523"/>
          </a:xfrm>
          <a:prstGeom prst="downArrow">
            <a:avLst/>
          </a:prstGeom>
          <a:solidFill>
            <a:srgbClr val="F5A609"/>
          </a:solidFill>
          <a:ln>
            <a:noFill/>
          </a:ln>
        </p:spPr>
        <p:style>
          <a:lnRef idx="2">
            <a:schemeClr val="accent1">
              <a:shade val="50000"/>
            </a:schemeClr>
          </a:lnRef>
          <a:fillRef idx="1">
            <a:schemeClr val="accent1"/>
          </a:fillRef>
          <a:effectRef idx="0">
            <a:schemeClr val="accent1"/>
          </a:effectRef>
          <a:fontRef idx="minor">
            <a:schemeClr val="lt1"/>
          </a:fontRef>
        </p:style>
        <p:txBody>
          <a:bodyPr lIns="91340" tIns="45671" rIns="91340" bIns="45671" rtlCol="0" anchor="ctr"/>
          <a:lstStyle/>
          <a:p>
            <a:pPr algn="ctr" defTabSz="1218565"/>
            <a:endParaRPr lang="zh-CN" altLang="en-US" sz="2400">
              <a:solidFill>
                <a:prstClr val="white"/>
              </a:solidFill>
              <a:latin typeface="Calibri" panose="020F0502020204030204"/>
              <a:ea typeface="宋体" panose="02010600030101010101" pitchFamily="2" charset="-122"/>
            </a:endParaRPr>
          </a:p>
        </p:txBody>
      </p:sp>
      <p:sp>
        <p:nvSpPr>
          <p:cNvPr id="20" name="灯片编号占位符 1"/>
          <p:cNvSpPr txBox="1">
            <a:spLocks/>
          </p:cNvSpPr>
          <p:nvPr/>
        </p:nvSpPr>
        <p:spPr>
          <a:xfrm>
            <a:off x="6791621" y="5786057"/>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89</a:t>
            </a:fld>
            <a:endParaRPr lang="zh-CN" altLang="en-US" sz="1600" dirty="0"/>
          </a:p>
        </p:txBody>
      </p:sp>
      <p:sp>
        <p:nvSpPr>
          <p:cNvPr id="21" name="圆角矩形 20"/>
          <p:cNvSpPr/>
          <p:nvPr/>
        </p:nvSpPr>
        <p:spPr>
          <a:xfrm>
            <a:off x="4498039" y="4821916"/>
            <a:ext cx="525109" cy="511238"/>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29" tIns="60914" rIns="121829" bIns="60914" anchor="ctr"/>
          <a:lstStyle/>
          <a:p>
            <a:pPr algn="ctr" defTabSz="1218565">
              <a:defRPr/>
            </a:pPr>
            <a:r>
              <a:rPr lang="en-US" altLang="zh-CN" sz="3600" dirty="0">
                <a:solidFill>
                  <a:prstClr val="white"/>
                </a:solidFill>
                <a:latin typeface="Calibri" panose="020F0502020204030204"/>
                <a:ea typeface="Arial Unicode MS" panose="020B0604020202020204" pitchFamily="34" charset="-122"/>
                <a:cs typeface="Arial Unicode MS" panose="020B0604020202020204" pitchFamily="34" charset="-122"/>
              </a:rPr>
              <a:t>5</a:t>
            </a: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grpSp>
        <p:nvGrpSpPr>
          <p:cNvPr id="22" name="组合 21"/>
          <p:cNvGrpSpPr/>
          <p:nvPr/>
        </p:nvGrpSpPr>
        <p:grpSpPr>
          <a:xfrm>
            <a:off x="5305134" y="4821914"/>
            <a:ext cx="3574434" cy="511238"/>
            <a:chOff x="6339097" y="3296031"/>
            <a:chExt cx="3744416" cy="511504"/>
          </a:xfrm>
        </p:grpSpPr>
        <p:sp>
          <p:nvSpPr>
            <p:cNvPr id="23" name="圆角矩形 22"/>
            <p:cNvSpPr/>
            <p:nvPr/>
          </p:nvSpPr>
          <p:spPr>
            <a:xfrm>
              <a:off x="6339097" y="3296031"/>
              <a:ext cx="3744416" cy="511504"/>
            </a:xfrm>
            <a:prstGeom prst="round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7" tIns="60948" rIns="121897" bIns="60948" anchor="ctr"/>
            <a:lstStyle/>
            <a:p>
              <a:pPr algn="ctr" defTabSz="1218565">
                <a:defRPr/>
              </a:pPr>
              <a:endParaRPr lang="zh-CN" altLang="en-US" sz="3600" dirty="0">
                <a:solidFill>
                  <a:prstClr val="white"/>
                </a:solidFill>
                <a:latin typeface="Calibri" panose="020F0502020204030204"/>
                <a:ea typeface="Arial Unicode MS" panose="020B0604020202020204" pitchFamily="34" charset="-122"/>
                <a:cs typeface="Arial Unicode MS" panose="020B0604020202020204" pitchFamily="34" charset="-122"/>
              </a:endParaRPr>
            </a:p>
          </p:txBody>
        </p:sp>
        <p:sp>
          <p:nvSpPr>
            <p:cNvPr id="24" name="矩形 23"/>
            <p:cNvSpPr/>
            <p:nvPr/>
          </p:nvSpPr>
          <p:spPr>
            <a:xfrm>
              <a:off x="6491850" y="3336319"/>
              <a:ext cx="3496276" cy="431087"/>
            </a:xfrm>
            <a:prstGeom prst="rect">
              <a:avLst/>
            </a:prstGeom>
          </p:spPr>
          <p:txBody>
            <a:bodyPr wrap="square" lIns="121897" tIns="60948" rIns="121897" bIns="60948">
              <a:spAutoFit/>
            </a:bodyPr>
            <a:lstStyle/>
            <a:p>
              <a:pPr defTabSz="1218565">
                <a:defRPr/>
              </a:pPr>
              <a:r>
                <a:rPr lang="zh-CN" altLang="en-US"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rPr>
                <a:t>集成学习与类别不平衡问题</a:t>
              </a:r>
              <a:endParaRPr lang="zh-CN" altLang="zh-CN" sz="2000" b="1" kern="100" dirty="0">
                <a:solidFill>
                  <a:prstClr val="whit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1577983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wipe(down)">
                                      <p:cBhvr>
                                        <p:cTn id="7" dur="580">
                                          <p:stCondLst>
                                            <p:cond delay="0"/>
                                          </p:stCondLst>
                                        </p:cTn>
                                        <p:tgtEl>
                                          <p:spTgt spid="88"/>
                                        </p:tgtEl>
                                      </p:cBhvr>
                                    </p:animEffect>
                                    <p:anim calcmode="lin" valueType="num">
                                      <p:cBhvr>
                                        <p:cTn id="8" dur="1822" tmFilter="0,0; 0.14,0.36; 0.43,0.73; 0.71,0.91; 1.0,1.0">
                                          <p:stCondLst>
                                            <p:cond delay="0"/>
                                          </p:stCondLst>
                                        </p:cTn>
                                        <p:tgtEl>
                                          <p:spTgt spid="8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8"/>
                                        </p:tgtEl>
                                        <p:attrNameLst>
                                          <p:attrName>ppt_y</p:attrName>
                                        </p:attrNameLst>
                                      </p:cBhvr>
                                      <p:tavLst>
                                        <p:tav tm="0" fmla="#ppt_y-sin(pi*$)/81">
                                          <p:val>
                                            <p:fltVal val="0"/>
                                          </p:val>
                                        </p:tav>
                                        <p:tav tm="100000">
                                          <p:val>
                                            <p:fltVal val="1"/>
                                          </p:val>
                                        </p:tav>
                                      </p:tavLst>
                                    </p:anim>
                                    <p:animScale>
                                      <p:cBhvr>
                                        <p:cTn id="13" dur="26">
                                          <p:stCondLst>
                                            <p:cond delay="650"/>
                                          </p:stCondLst>
                                        </p:cTn>
                                        <p:tgtEl>
                                          <p:spTgt spid="88"/>
                                        </p:tgtEl>
                                      </p:cBhvr>
                                      <p:to x="100000" y="60000"/>
                                    </p:animScale>
                                    <p:animScale>
                                      <p:cBhvr>
                                        <p:cTn id="14" dur="166" decel="50000">
                                          <p:stCondLst>
                                            <p:cond delay="676"/>
                                          </p:stCondLst>
                                        </p:cTn>
                                        <p:tgtEl>
                                          <p:spTgt spid="88"/>
                                        </p:tgtEl>
                                      </p:cBhvr>
                                      <p:to x="100000" y="100000"/>
                                    </p:animScale>
                                    <p:animScale>
                                      <p:cBhvr>
                                        <p:cTn id="15" dur="26">
                                          <p:stCondLst>
                                            <p:cond delay="1312"/>
                                          </p:stCondLst>
                                        </p:cTn>
                                        <p:tgtEl>
                                          <p:spTgt spid="88"/>
                                        </p:tgtEl>
                                      </p:cBhvr>
                                      <p:to x="100000" y="80000"/>
                                    </p:animScale>
                                    <p:animScale>
                                      <p:cBhvr>
                                        <p:cTn id="16" dur="166" decel="50000">
                                          <p:stCondLst>
                                            <p:cond delay="1338"/>
                                          </p:stCondLst>
                                        </p:cTn>
                                        <p:tgtEl>
                                          <p:spTgt spid="88"/>
                                        </p:tgtEl>
                                      </p:cBhvr>
                                      <p:to x="100000" y="100000"/>
                                    </p:animScale>
                                    <p:animScale>
                                      <p:cBhvr>
                                        <p:cTn id="17" dur="26">
                                          <p:stCondLst>
                                            <p:cond delay="1642"/>
                                          </p:stCondLst>
                                        </p:cTn>
                                        <p:tgtEl>
                                          <p:spTgt spid="88"/>
                                        </p:tgtEl>
                                      </p:cBhvr>
                                      <p:to x="100000" y="90000"/>
                                    </p:animScale>
                                    <p:animScale>
                                      <p:cBhvr>
                                        <p:cTn id="18" dur="166" decel="50000">
                                          <p:stCondLst>
                                            <p:cond delay="1668"/>
                                          </p:stCondLst>
                                        </p:cTn>
                                        <p:tgtEl>
                                          <p:spTgt spid="88"/>
                                        </p:tgtEl>
                                      </p:cBhvr>
                                      <p:to x="100000" y="100000"/>
                                    </p:animScale>
                                    <p:animScale>
                                      <p:cBhvr>
                                        <p:cTn id="19" dur="26">
                                          <p:stCondLst>
                                            <p:cond delay="1808"/>
                                          </p:stCondLst>
                                        </p:cTn>
                                        <p:tgtEl>
                                          <p:spTgt spid="88"/>
                                        </p:tgtEl>
                                      </p:cBhvr>
                                      <p:to x="100000" y="95000"/>
                                    </p:animScale>
                                    <p:animScale>
                                      <p:cBhvr>
                                        <p:cTn id="20" dur="166" decel="50000">
                                          <p:stCondLst>
                                            <p:cond delay="1834"/>
                                          </p:stCondLst>
                                        </p:cTn>
                                        <p:tgtEl>
                                          <p:spTgt spid="8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建立二叉决策树流程</a:t>
            </a:r>
            <a:endPar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spcBef>
                <a:spcPts val="0"/>
              </a:spcBef>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第</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步中，选择哪一个特征及其决策值来划分样本集对生成的树结构影响很大，对决策树的研究基本上集中于该问题，该问题习惯上称为样本集分裂，依其解决方法可将决策树算法分为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ID3</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C4.5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CART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等算法。</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4.1.1 </a:t>
            </a:r>
            <a:r>
              <a:rPr lang="zh-CN" altLang="en-US" sz="2800" b="1" dirty="0">
                <a:solidFill>
                  <a:srgbClr val="0070C0"/>
                </a:solidFill>
                <a:latin typeface="微软雅黑" panose="020B0503020204020204" pitchFamily="34" charset="-122"/>
                <a:ea typeface="微软雅黑" panose="020B0503020204020204" pitchFamily="34" charset="-122"/>
              </a:rPr>
              <a:t>决策树分类算法</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1658257953"/>
              </p:ext>
            </p:extLst>
          </p:nvPr>
        </p:nvGraphicFramePr>
        <p:xfrm>
          <a:off x="645785" y="1440716"/>
          <a:ext cx="7852429" cy="2560320"/>
        </p:xfrm>
        <a:graphic>
          <a:graphicData uri="http://schemas.openxmlformats.org/drawingml/2006/table">
            <a:tbl>
              <a:tblPr firstRow="1" firstCol="1" bandRow="1">
                <a:tableStyleId>{0E3FDE45-AF77-4B5C-9715-49D594BDF05E}</a:tableStyleId>
              </a:tblPr>
              <a:tblGrid>
                <a:gridCol w="885637">
                  <a:extLst>
                    <a:ext uri="{9D8B030D-6E8A-4147-A177-3AD203B41FA5}">
                      <a16:colId xmlns:a16="http://schemas.microsoft.com/office/drawing/2014/main" val="20000"/>
                    </a:ext>
                  </a:extLst>
                </a:gridCol>
                <a:gridCol w="6966792">
                  <a:extLst>
                    <a:ext uri="{9D8B030D-6E8A-4147-A177-3AD203B41FA5}">
                      <a16:colId xmlns:a16="http://schemas.microsoft.com/office/drawing/2014/main" val="20001"/>
                    </a:ext>
                  </a:extLst>
                </a:gridCol>
              </a:tblGrid>
              <a:tr h="0">
                <a:tc>
                  <a:txBody>
                    <a:bodyPr/>
                    <a:lstStyle/>
                    <a:p>
                      <a:pPr algn="ctr">
                        <a:spcAft>
                          <a:spcPts val="0"/>
                        </a:spcAft>
                      </a:pPr>
                      <a:r>
                        <a:rPr lang="zh-CN" sz="2400" kern="100" dirty="0">
                          <a:effectLst/>
                          <a:latin typeface="楷体" panose="02010609060101010101" pitchFamily="49" charset="-122"/>
                          <a:ea typeface="楷体" panose="02010609060101010101" pitchFamily="49" charset="-122"/>
                        </a:rPr>
                        <a:t>步数</a:t>
                      </a:r>
                      <a:endParaRPr lang="zh-CN" sz="3200" kern="100" dirty="0">
                        <a:solidFill>
                          <a:srgbClr val="31849B"/>
                        </a:solidFill>
                        <a:effectLst/>
                        <a:latin typeface="楷体" panose="02010609060101010101" pitchFamily="49" charset="-122"/>
                        <a:ea typeface="楷体" panose="02010609060101010101" pitchFamily="49" charset="-122"/>
                      </a:endParaRPr>
                    </a:p>
                  </a:txBody>
                  <a:tcPr marL="68580" marR="68580" marT="0" marB="0"/>
                </a:tc>
                <a:tc>
                  <a:txBody>
                    <a:bodyPr/>
                    <a:lstStyle/>
                    <a:p>
                      <a:pPr algn="ctr">
                        <a:spcAft>
                          <a:spcPts val="0"/>
                        </a:spcAft>
                      </a:pPr>
                      <a:r>
                        <a:rPr lang="zh-CN" sz="2400" kern="100" dirty="0">
                          <a:effectLst/>
                          <a:latin typeface="楷体" panose="02010609060101010101" pitchFamily="49" charset="-122"/>
                          <a:ea typeface="楷体" panose="02010609060101010101" pitchFamily="49" charset="-122"/>
                        </a:rPr>
                        <a:t>操作</a:t>
                      </a:r>
                      <a:endParaRPr lang="zh-CN" sz="3200" kern="100" dirty="0">
                        <a:solidFill>
                          <a:srgbClr val="31849B"/>
                        </a:solidFill>
                        <a:effectLst/>
                        <a:latin typeface="楷体" panose="02010609060101010101" pitchFamily="49" charset="-122"/>
                        <a:ea typeface="楷体" panose="02010609060101010101" pitchFamily="49" charset="-122"/>
                      </a:endParaRPr>
                    </a:p>
                  </a:txBody>
                  <a:tcPr marL="68580" marR="68580" marT="0" marB="0"/>
                </a:tc>
                <a:extLst>
                  <a:ext uri="{0D108BD9-81ED-4DB2-BD59-A6C34878D82A}">
                    <a16:rowId xmlns:a16="http://schemas.microsoft.com/office/drawing/2014/main" val="10000"/>
                  </a:ext>
                </a:extLst>
              </a:tr>
              <a:tr h="0">
                <a:tc>
                  <a:txBody>
                    <a:bodyPr/>
                    <a:lstStyle/>
                    <a:p>
                      <a:pPr algn="ctr">
                        <a:spcAft>
                          <a:spcPts val="0"/>
                        </a:spcAft>
                      </a:pPr>
                      <a:r>
                        <a:rPr lang="en-US" sz="2400" kern="100">
                          <a:effectLst/>
                          <a:latin typeface="楷体" panose="02010609060101010101" pitchFamily="49" charset="-122"/>
                          <a:ea typeface="楷体" panose="02010609060101010101" pitchFamily="49" charset="-122"/>
                        </a:rPr>
                        <a:t>1</a:t>
                      </a:r>
                      <a:endParaRPr lang="zh-CN" sz="3200" kern="100">
                        <a:solidFill>
                          <a:srgbClr val="31849B"/>
                        </a:solidFill>
                        <a:effectLst/>
                        <a:latin typeface="楷体" panose="02010609060101010101" pitchFamily="49" charset="-122"/>
                        <a:ea typeface="楷体" panose="02010609060101010101" pitchFamily="49" charset="-122"/>
                      </a:endParaRPr>
                    </a:p>
                  </a:txBody>
                  <a:tcPr marL="68580" marR="68580" marT="0" marB="0"/>
                </a:tc>
                <a:tc>
                  <a:txBody>
                    <a:bodyPr/>
                    <a:lstStyle/>
                    <a:p>
                      <a:pPr algn="l">
                        <a:spcAft>
                          <a:spcPts val="0"/>
                        </a:spcAft>
                      </a:pPr>
                      <a:r>
                        <a:rPr lang="zh-CN" sz="2400" kern="100">
                          <a:effectLst/>
                          <a:latin typeface="楷体" panose="02010609060101010101" pitchFamily="49" charset="-122"/>
                          <a:ea typeface="楷体" panose="02010609060101010101" pitchFamily="49" charset="-122"/>
                        </a:rPr>
                        <a:t>对输入的训练集，如果集合为空，算法结束</a:t>
                      </a:r>
                      <a:endParaRPr lang="zh-CN" sz="3200" kern="100">
                        <a:solidFill>
                          <a:srgbClr val="31849B"/>
                        </a:solidFill>
                        <a:effectLst/>
                        <a:latin typeface="楷体" panose="02010609060101010101" pitchFamily="49" charset="-122"/>
                        <a:ea typeface="楷体" panose="02010609060101010101" pitchFamily="49" charset="-122"/>
                      </a:endParaRPr>
                    </a:p>
                  </a:txBody>
                  <a:tcPr marL="68580" marR="68580" marT="0" marB="0"/>
                </a:tc>
                <a:extLst>
                  <a:ext uri="{0D108BD9-81ED-4DB2-BD59-A6C34878D82A}">
                    <a16:rowId xmlns:a16="http://schemas.microsoft.com/office/drawing/2014/main" val="10001"/>
                  </a:ext>
                </a:extLst>
              </a:tr>
              <a:tr h="0">
                <a:tc>
                  <a:txBody>
                    <a:bodyPr/>
                    <a:lstStyle/>
                    <a:p>
                      <a:pPr algn="ctr">
                        <a:spcAft>
                          <a:spcPts val="0"/>
                        </a:spcAft>
                      </a:pPr>
                      <a:r>
                        <a:rPr lang="en-US" sz="2400" kern="100">
                          <a:effectLst/>
                          <a:latin typeface="楷体" panose="02010609060101010101" pitchFamily="49" charset="-122"/>
                          <a:ea typeface="楷体" panose="02010609060101010101" pitchFamily="49" charset="-122"/>
                        </a:rPr>
                        <a:t>2</a:t>
                      </a:r>
                      <a:endParaRPr lang="zh-CN" sz="3200" kern="100">
                        <a:solidFill>
                          <a:srgbClr val="31849B"/>
                        </a:solidFill>
                        <a:effectLst/>
                        <a:latin typeface="楷体" panose="02010609060101010101" pitchFamily="49" charset="-122"/>
                        <a:ea typeface="楷体" panose="02010609060101010101" pitchFamily="49" charset="-122"/>
                      </a:endParaRPr>
                    </a:p>
                  </a:txBody>
                  <a:tcPr marL="68580" marR="68580" marT="0" marB="0"/>
                </a:tc>
                <a:tc>
                  <a:txBody>
                    <a:bodyPr/>
                    <a:lstStyle/>
                    <a:p>
                      <a:pPr algn="just">
                        <a:spcAft>
                          <a:spcPts val="0"/>
                        </a:spcAft>
                      </a:pPr>
                      <a:r>
                        <a:rPr lang="zh-CN" sz="2400" kern="100">
                          <a:effectLst/>
                          <a:latin typeface="楷体" panose="02010609060101010101" pitchFamily="49" charset="-122"/>
                          <a:ea typeface="楷体" panose="02010609060101010101" pitchFamily="49" charset="-122"/>
                        </a:rPr>
                        <a:t>如果不能选择到一个合适的特征及其决策值，则建立叶子节点，算法结束</a:t>
                      </a:r>
                      <a:endParaRPr lang="zh-CN" sz="3200" kern="100">
                        <a:solidFill>
                          <a:srgbClr val="31849B"/>
                        </a:solidFill>
                        <a:effectLst/>
                        <a:latin typeface="楷体" panose="02010609060101010101" pitchFamily="49" charset="-122"/>
                        <a:ea typeface="楷体" panose="02010609060101010101" pitchFamily="49" charset="-122"/>
                      </a:endParaRPr>
                    </a:p>
                  </a:txBody>
                  <a:tcPr marL="68580" marR="68580" marT="0" marB="0"/>
                </a:tc>
                <a:extLst>
                  <a:ext uri="{0D108BD9-81ED-4DB2-BD59-A6C34878D82A}">
                    <a16:rowId xmlns:a16="http://schemas.microsoft.com/office/drawing/2014/main" val="10002"/>
                  </a:ext>
                </a:extLst>
              </a:tr>
              <a:tr h="0">
                <a:tc>
                  <a:txBody>
                    <a:bodyPr/>
                    <a:lstStyle/>
                    <a:p>
                      <a:pPr algn="ctr">
                        <a:spcAft>
                          <a:spcPts val="0"/>
                        </a:spcAft>
                      </a:pPr>
                      <a:r>
                        <a:rPr lang="en-US" sz="2400" kern="100">
                          <a:effectLst/>
                          <a:latin typeface="楷体" panose="02010609060101010101" pitchFamily="49" charset="-122"/>
                          <a:ea typeface="楷体" panose="02010609060101010101" pitchFamily="49" charset="-122"/>
                        </a:rPr>
                        <a:t>3</a:t>
                      </a:r>
                      <a:endParaRPr lang="zh-CN" sz="3200" kern="100">
                        <a:solidFill>
                          <a:srgbClr val="31849B"/>
                        </a:solidFill>
                        <a:effectLst/>
                        <a:latin typeface="楷体" panose="02010609060101010101" pitchFamily="49" charset="-122"/>
                        <a:ea typeface="楷体" panose="02010609060101010101" pitchFamily="49" charset="-122"/>
                      </a:endParaRPr>
                    </a:p>
                  </a:txBody>
                  <a:tcPr marL="68580" marR="68580" marT="0" marB="0"/>
                </a:tc>
                <a:tc>
                  <a:txBody>
                    <a:bodyPr/>
                    <a:lstStyle/>
                    <a:p>
                      <a:pPr algn="just">
                        <a:spcAft>
                          <a:spcPts val="0"/>
                        </a:spcAft>
                      </a:pPr>
                      <a:r>
                        <a:rPr lang="zh-CN" sz="2400" kern="100">
                          <a:effectLst/>
                          <a:latin typeface="楷体" panose="02010609060101010101" pitchFamily="49" charset="-122"/>
                          <a:ea typeface="楷体" panose="02010609060101010101" pitchFamily="49" charset="-122"/>
                        </a:rPr>
                        <a:t>根据选择到的特征及其决策值，建立内部节点</a:t>
                      </a:r>
                      <a:endParaRPr lang="zh-CN" sz="3200" kern="100">
                        <a:solidFill>
                          <a:srgbClr val="31849B"/>
                        </a:solidFill>
                        <a:effectLst/>
                        <a:latin typeface="楷体" panose="02010609060101010101" pitchFamily="49" charset="-122"/>
                        <a:ea typeface="楷体" panose="02010609060101010101" pitchFamily="49" charset="-122"/>
                      </a:endParaRPr>
                    </a:p>
                  </a:txBody>
                  <a:tcPr marL="68580" marR="68580" marT="0" marB="0"/>
                </a:tc>
                <a:extLst>
                  <a:ext uri="{0D108BD9-81ED-4DB2-BD59-A6C34878D82A}">
                    <a16:rowId xmlns:a16="http://schemas.microsoft.com/office/drawing/2014/main" val="10003"/>
                  </a:ext>
                </a:extLst>
              </a:tr>
              <a:tr h="0">
                <a:tc>
                  <a:txBody>
                    <a:bodyPr/>
                    <a:lstStyle/>
                    <a:p>
                      <a:pPr algn="ctr">
                        <a:spcAft>
                          <a:spcPts val="0"/>
                        </a:spcAft>
                      </a:pPr>
                      <a:r>
                        <a:rPr lang="en-US" sz="2400" kern="100" dirty="0">
                          <a:effectLst/>
                          <a:latin typeface="楷体" panose="02010609060101010101" pitchFamily="49" charset="-122"/>
                          <a:ea typeface="楷体" panose="02010609060101010101" pitchFamily="49" charset="-122"/>
                        </a:rPr>
                        <a:t>4</a:t>
                      </a:r>
                      <a:endParaRPr lang="zh-CN" sz="3200" kern="100" dirty="0">
                        <a:solidFill>
                          <a:srgbClr val="31849B"/>
                        </a:solidFill>
                        <a:effectLst/>
                        <a:latin typeface="楷体" panose="02010609060101010101" pitchFamily="49" charset="-122"/>
                        <a:ea typeface="楷体" panose="02010609060101010101" pitchFamily="49" charset="-122"/>
                      </a:endParaRPr>
                    </a:p>
                  </a:txBody>
                  <a:tcPr marL="68580" marR="68580" marT="0" marB="0"/>
                </a:tc>
                <a:tc>
                  <a:txBody>
                    <a:bodyPr/>
                    <a:lstStyle/>
                    <a:p>
                      <a:pPr algn="just">
                        <a:spcAft>
                          <a:spcPts val="0"/>
                        </a:spcAft>
                      </a:pPr>
                      <a:r>
                        <a:rPr lang="zh-CN" sz="2400" kern="100" dirty="0">
                          <a:effectLst/>
                          <a:latin typeface="楷体" panose="02010609060101010101" pitchFamily="49" charset="-122"/>
                          <a:ea typeface="楷体" panose="02010609060101010101" pitchFamily="49" charset="-122"/>
                        </a:rPr>
                        <a:t>依据选择到的特征及其决策值将输入的训练集划分为左、右两个子集，对每个子集应用本算法</a:t>
                      </a:r>
                      <a:endParaRPr lang="zh-CN" sz="3200" kern="100" dirty="0">
                        <a:solidFill>
                          <a:srgbClr val="31849B"/>
                        </a:solidFill>
                        <a:effectLst/>
                        <a:latin typeface="楷体" panose="02010609060101010101" pitchFamily="49" charset="-122"/>
                        <a:ea typeface="楷体" panose="02010609060101010101" pitchFamily="49" charset="-122"/>
                      </a:endParaRPr>
                    </a:p>
                  </a:txBody>
                  <a:tcPr marL="68580" marR="68580" marT="0" marB="0"/>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640978562"/>
      </p:ext>
    </p:extLst>
  </p:cSld>
  <p:clrMapOvr>
    <a:masterClrMapping/>
  </p:clrMapOvr>
  <p:transition spd="slow">
    <p:wip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3765">
              <a:lnSpc>
                <a:spcPct val="150000"/>
              </a:lnSpc>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集成学习基本思想</a:t>
            </a:r>
            <a:endPar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集成学习的基本思想是集体决策，对多个模型的预测结果进行表决来提高准确性。一般地来说，集成学习可以获得比单一模型效果显著提高的预测性能。集成学习对“弱学习器”效果尤其明显。弱学习器是指预测效果略高于随机猜测的模型，而预测效果明显的学习器，称为“强学习器”。个体模型可以是相同类型的，如都是同一种决策树，称为同质的，也可以是不同类型的，称为异质的。同质集成的个体学习器又称为基学习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base learner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），在分类模型中也称为基分类器（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base classifier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 </a:t>
            </a:r>
            <a:r>
              <a:rPr lang="zh-CN" altLang="en-US" sz="2800" b="1" dirty="0">
                <a:solidFill>
                  <a:srgbClr val="0070C0"/>
                </a:solidFill>
                <a:latin typeface="微软雅黑" panose="020B0503020204020204" pitchFamily="34" charset="-122"/>
                <a:ea typeface="微软雅黑" panose="020B0503020204020204" pitchFamily="34" charset="-122"/>
              </a:rPr>
              <a:t>集成学习与类别不平衡问题</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90</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055306716"/>
      </p:ext>
    </p:extLst>
  </p:cSld>
  <p:clrMapOvr>
    <a:masterClrMapping/>
  </p:clrMapOvr>
  <p:transition spd="slow">
    <p:wip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集成系统的预测概率</a:t>
                </a:r>
                <a:endParaRPr lang="en-US" altLang="zh-CN" sz="26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考虑在集成学习模型中，按个体学习器结果中的最多数给出最终结果。假设每个个体学习器的预测概率相同，对样本正确预测的概率为</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𝑅</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，同时个体学习器之间相对独立。因为随机预测成功的概率为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，所以</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𝑅</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要大于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当</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𝑅</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稍大于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时，为弱学习器，当</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𝑅</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接近于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1.0</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时，为强学习器。假如有</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个个体学习器，对于某样本，认为只要有</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1&lt;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&lt;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e>
                    </m:d>
                    <m:r>
                      <a:rPr lang="zh-CN"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个个体学习器认为为正样本，那么输出最终结果为正样本。最终输出为正样本的概率为：</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buNone/>
                </a:pPr>
                <a14:m>
                  <m:oMathPara xmlns:m="http://schemas.openxmlformats.org/officeDocument/2006/math">
                    <m:oMathParaPr>
                      <m:jc m:val="centerGroup"/>
                    </m:oMathParaPr>
                    <m:oMath xmlns:m="http://schemas.openxmlformats.org/officeDocument/2006/math">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𝑅</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𝑆</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sup>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m>
                                <m:mPr>
                                  <m:mcs>
                                    <m:mc>
                                      <m:mcPr>
                                        <m:count m:val="1"/>
                                        <m:mcJc m:val="center"/>
                                      </m:mcPr>
                                    </m:mc>
                                  </m:mcs>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mPr>
                                <m:m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e>
                                </m:mr>
                                <m:m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e>
                                </m:mr>
                              </m:m>
                            </m:e>
                          </m:d>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𝑅</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p>
                          </m:sSup>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𝑅</m:t>
                                  </m:r>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p>
                          </m:sSup>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ary>
                        <m:naryPr>
                          <m:chr m:val="∑"/>
                          <m:limLoc m:val="undOv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naryPr>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sub>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sup>
                        <m:e>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e>
                              </m:d>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en>
                          </m:f>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𝑅</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p>
                          </m:sSup>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𝑅</m:t>
                                  </m:r>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𝑖</m:t>
                              </m:r>
                            </m:sup>
                          </m:sSup>
                        </m:e>
                      </m:nary>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  </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𝑘</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𝑛</m:t>
                      </m:r>
                    </m:oMath>
                  </m:oMathPara>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659"/>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4.5.1 </a:t>
            </a:r>
            <a:r>
              <a:rPr lang="zh-CN" altLang="en-US" sz="2800" b="1" dirty="0">
                <a:solidFill>
                  <a:srgbClr val="0070C0"/>
                </a:solidFill>
                <a:latin typeface="微软雅黑" panose="020B0503020204020204" pitchFamily="34" charset="-122"/>
                <a:ea typeface="微软雅黑" panose="020B0503020204020204" pitchFamily="34" charset="-122"/>
              </a:rPr>
              <a:t>装袋方法及应用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91</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496224152"/>
      </p:ext>
    </p:extLst>
  </p:cSld>
  <p:clrMapOvr>
    <a:masterClrMapping/>
  </p:clrMapOvr>
  <p:transition spd="slow">
    <p:wip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355434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400" b="1" dirty="0">
                <a:solidFill>
                  <a:srgbClr val="0070C0"/>
                </a:solidFill>
                <a:latin typeface="Arial" panose="020B0604020202020204" pitchFamily="34" charset="0"/>
                <a:ea typeface="微软雅黑" panose="020B0503020204020204" pitchFamily="34" charset="-122"/>
                <a:cs typeface="Arial" panose="020B0604020202020204" pitchFamily="34" charset="0"/>
              </a:rPr>
              <a:t>集成系统的预测概率</a:t>
            </a:r>
            <a:endParaRPr lang="en-US" altLang="zh-CN" sz="24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当用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13</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51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个个体学习器来集成，并投票决定输出，超过半数个体学习器输出为正类时，集成系统输出正类的概率变化</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4.5.1 </a:t>
            </a:r>
            <a:r>
              <a:rPr lang="zh-CN" altLang="en-US" sz="2800" b="1" dirty="0">
                <a:solidFill>
                  <a:srgbClr val="0070C0"/>
                </a:solidFill>
                <a:latin typeface="微软雅黑" panose="020B0503020204020204" pitchFamily="34" charset="-122"/>
                <a:ea typeface="微软雅黑" panose="020B0503020204020204" pitchFamily="34" charset="-122"/>
              </a:rPr>
              <a:t>装袋方法及应用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92</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1" name="Content Placeholder 2"/>
          <p:cNvSpPr txBox="1"/>
          <p:nvPr/>
        </p:nvSpPr>
        <p:spPr>
          <a:xfrm>
            <a:off x="406908" y="3788967"/>
            <a:ext cx="8330184" cy="314095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横坐标是</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的取值，即每个个体学习器的正确预测概率，纵坐标是系统的输出正样本的概率。三条折线分别代表在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（点线）、</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13</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（实线）、</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51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（虚线）个个体学习器的系统中的表现。由图中可以看出，当个体学习器为弱学习器时（</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稍大于</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），通过集成，可以显著提高预测概率，即变成强学习器，而且个体学习器越多，提高的越快。</a:t>
            </a:r>
          </a:p>
        </p:txBody>
      </p:sp>
      <p:sp>
        <p:nvSpPr>
          <p:cNvPr id="17"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089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50817" y="803413"/>
            <a:ext cx="4486275" cy="312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9547118"/>
      </p:ext>
    </p:extLst>
  </p:cSld>
  <p:clrMapOvr>
    <a:masterClrMapping/>
  </p:clrMapOvr>
  <p:transition spd="slow">
    <p:wipe/>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en-US" altLang="zh-CN"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Bootstrap</a:t>
                </a: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采样</a:t>
                </a:r>
                <a:endParaRPr lang="en-US" altLang="zh-CN" sz="26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装袋方法中的关键问题就是如何训练出既相互独立，又有较好效果的个体学习器。常采用所谓的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Bootstrap</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采样的方法来产生训练子集。</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标准的</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Bootstrap</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采样的方法是对样本集进行有放回的抽样，抽取的样本数量与原样本集数量相同。即对有</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𝑁</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个样本的样本集</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𝑋</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d>
                      <m:dPr>
                        <m:begChr m:val="{"/>
                        <m:endChr m:val="}"/>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sub>
                        </m:s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b>
                          <m:sSub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b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𝑥</m:t>
                            </m:r>
                          </m:e>
                          <m:sub>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𝑁</m:t>
                            </m:r>
                          </m:sub>
                        </m:sSub>
                      </m:e>
                    </m:d>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进行</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𝑁</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次有放回的抽样，某个样本在</a:t>
                </a:r>
                <a14:m>
                  <m:oMath xmlns:m="http://schemas.openxmlformats.org/officeDocument/2006/math">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𝑁</m:t>
                    </m:r>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次抽样中都不被抽到的概率是</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𝑁</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𝑁</m:t>
                        </m:r>
                      </m:sup>
                    </m:sSup>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，且</a:t>
                </a:r>
                <a14:m>
                  <m:oMath xmlns:m="http://schemas.openxmlformats.org/officeDocument/2006/math">
                    <m:func>
                      <m:func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uncPr>
                      <m:fName>
                        <m:limLow>
                          <m:limLow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limLow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𝑙𝑖𝑚</m:t>
                            </m:r>
                          </m:e>
                          <m:li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𝑁</m:t>
                            </m:r>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lim>
                        </m:limLow>
                      </m:fName>
                      <m:e>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d>
                              <m:d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d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r>
                                  <a:rPr lang="en-US" altLang="zh-CN" sz="2200" b="0" i="1" smtClean="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𝑁</m:t>
                                    </m:r>
                                  </m:den>
                                </m:f>
                              </m:e>
                            </m:d>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𝑁</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1</m:t>
                            </m:r>
                          </m:num>
                          <m:den>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𝑒</m:t>
                            </m:r>
                          </m:den>
                        </m:f>
                      </m:e>
                    </m:func>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≈0.368</m:t>
                    </m:r>
                  </m:oMath>
                </a14:m>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从统计意义上说，每次抽样后的样本集包含有</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63.2%</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的原始样本。从理论上可以证明，通过</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Bootstrap</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采样得到的数据集可以有效的估计原始分布的特征。</a:t>
                </a: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512" b="-10348"/>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4.5.1 </a:t>
            </a:r>
            <a:r>
              <a:rPr lang="zh-CN" altLang="en-US" sz="2800" b="1" dirty="0">
                <a:solidFill>
                  <a:srgbClr val="0070C0"/>
                </a:solidFill>
                <a:latin typeface="微软雅黑" panose="020B0503020204020204" pitchFamily="34" charset="-122"/>
                <a:ea typeface="微软雅黑" panose="020B0503020204020204" pitchFamily="34" charset="-122"/>
              </a:rPr>
              <a:t>装袋方法及应用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93</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550842609"/>
      </p:ext>
    </p:extLst>
  </p:cSld>
  <p:clrMapOvr>
    <a:masterClrMapping/>
  </p:clrMapOvr>
  <p:transition spd="slow">
    <p:wipe/>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装袋方法</a:t>
            </a:r>
            <a:endParaRPr lang="en-US" altLang="zh-CN" sz="26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装袋方法的做法是：</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Bootstrap</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产生成多个数据集；</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2</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）用数据集训练出多个基分类器（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base classifier</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3</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）计算（投票或者平均）所有基分类器的预测值给出最终结果。</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4.5.1 </a:t>
            </a:r>
            <a:r>
              <a:rPr lang="zh-CN" altLang="en-US" sz="2800" b="1" dirty="0">
                <a:solidFill>
                  <a:srgbClr val="0070C0"/>
                </a:solidFill>
                <a:latin typeface="微软雅黑" panose="020B0503020204020204" pitchFamily="34" charset="-122"/>
                <a:ea typeface="微软雅黑" panose="020B0503020204020204" pitchFamily="34" charset="-122"/>
              </a:rPr>
              <a:t>装袋方法及应用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94</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8" name="对象 17"/>
          <p:cNvGraphicFramePr>
            <a:graphicFrameLocks noChangeAspect="1"/>
          </p:cNvGraphicFramePr>
          <p:nvPr>
            <p:extLst>
              <p:ext uri="{D42A27DB-BD31-4B8C-83A1-F6EECF244321}">
                <p14:modId xmlns:p14="http://schemas.microsoft.com/office/powerpoint/2010/main" val="3487645898"/>
              </p:ext>
            </p:extLst>
          </p:nvPr>
        </p:nvGraphicFramePr>
        <p:xfrm>
          <a:off x="1385702" y="3164440"/>
          <a:ext cx="6472719" cy="2603353"/>
        </p:xfrm>
        <a:graphic>
          <a:graphicData uri="http://schemas.openxmlformats.org/presentationml/2006/ole">
            <mc:AlternateContent xmlns:mc="http://schemas.openxmlformats.org/markup-compatibility/2006">
              <mc:Choice xmlns:v="urn:schemas-microsoft-com:vml" Requires="v">
                <p:oleObj name="Visio" r:id="rId3" imgW="4247903" imgH="1733550" progId="Visio.Drawing.11">
                  <p:embed/>
                </p:oleObj>
              </mc:Choice>
              <mc:Fallback>
                <p:oleObj name="Visio" r:id="rId3" imgW="4247903" imgH="1733550"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5702" y="3164440"/>
                        <a:ext cx="6472719" cy="2603353"/>
                      </a:xfrm>
                      <a:prstGeom prst="rect">
                        <a:avLst/>
                      </a:prstGeom>
                      <a:noFill/>
                    </p:spPr>
                  </p:pic>
                </p:oleObj>
              </mc:Fallback>
            </mc:AlternateContent>
          </a:graphicData>
        </a:graphic>
      </p:graphicFrame>
    </p:spTree>
    <p:extLst>
      <p:ext uri="{BB962C8B-B14F-4D97-AF65-F5344CB8AC3E}">
        <p14:creationId xmlns:p14="http://schemas.microsoft.com/office/powerpoint/2010/main" val="218797083"/>
      </p:ext>
    </p:extLst>
  </p:cSld>
  <p:clrMapOvr>
    <a:masterClrMapping/>
  </p:clrMapOvr>
  <p:transition spd="slow">
    <p:wipe/>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355434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提升方法在前一个体学习器的基础上，针对薄弱环节进行修改，从而产生一系列新的个体学习器，并将这些分类器进行线性组合以提高分类的性能。</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4.5.2 </a:t>
            </a:r>
            <a:r>
              <a:rPr lang="zh-CN" altLang="en-US" sz="2800" b="1" dirty="0">
                <a:solidFill>
                  <a:srgbClr val="0070C0"/>
                </a:solidFill>
                <a:latin typeface="微软雅黑" panose="020B0503020204020204" pitchFamily="34" charset="-122"/>
                <a:ea typeface="微软雅黑" panose="020B0503020204020204" pitchFamily="34" charset="-122"/>
              </a:rPr>
              <a:t>提升方法及应用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95</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1" name="Content Placeholder 2"/>
          <p:cNvSpPr txBox="1"/>
          <p:nvPr/>
        </p:nvSpPr>
        <p:spPr>
          <a:xfrm>
            <a:off x="406908" y="3788967"/>
            <a:ext cx="8330184" cy="314095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具体来讲，提升方法的工作机制是：先从初始训练集训练出一个基学习器，再根据基学习器的表现对训练样本分布进行调整，使得先前基学习器做错的训练样本在后续受到更多关注（权值更大），然后基于调整后的样本分布来训练下一个基学习器，如此重复进行，直至基学习器数目达到指定的值</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，最终将</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T</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个基学习器进行加权组合。</a:t>
            </a:r>
          </a:p>
        </p:txBody>
      </p:sp>
      <p:sp>
        <p:nvSpPr>
          <p:cNvPr id="17"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8" name="对象 17"/>
          <p:cNvGraphicFramePr>
            <a:graphicFrameLocks noChangeAspect="1"/>
          </p:cNvGraphicFramePr>
          <p:nvPr>
            <p:extLst>
              <p:ext uri="{D42A27DB-BD31-4B8C-83A1-F6EECF244321}">
                <p14:modId xmlns:p14="http://schemas.microsoft.com/office/powerpoint/2010/main" val="1470706996"/>
              </p:ext>
            </p:extLst>
          </p:nvPr>
        </p:nvGraphicFramePr>
        <p:xfrm>
          <a:off x="4042603" y="1150704"/>
          <a:ext cx="4882618" cy="2013735"/>
        </p:xfrm>
        <a:graphic>
          <a:graphicData uri="http://schemas.openxmlformats.org/presentationml/2006/ole">
            <mc:AlternateContent xmlns:mc="http://schemas.openxmlformats.org/markup-compatibility/2006">
              <mc:Choice xmlns:v="urn:schemas-microsoft-com:vml" Requires="v">
                <p:oleObj name="Visio" r:id="rId3" imgW="4265336" imgH="1745121" progId="Visio.Drawing.11">
                  <p:embed/>
                </p:oleObj>
              </mc:Choice>
              <mc:Fallback>
                <p:oleObj name="Visio" r:id="rId3" imgW="4265336" imgH="1745121"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2603" y="1150704"/>
                        <a:ext cx="4882618" cy="2013735"/>
                      </a:xfrm>
                      <a:prstGeom prst="rect">
                        <a:avLst/>
                      </a:prstGeom>
                      <a:noFill/>
                    </p:spPr>
                  </p:pic>
                </p:oleObj>
              </mc:Fallback>
            </mc:AlternateContent>
          </a:graphicData>
        </a:graphic>
      </p:graphicFrame>
    </p:spTree>
    <p:extLst>
      <p:ext uri="{BB962C8B-B14F-4D97-AF65-F5344CB8AC3E}">
        <p14:creationId xmlns:p14="http://schemas.microsoft.com/office/powerpoint/2010/main" val="466157463"/>
      </p:ext>
    </p:extLst>
  </p:cSld>
  <p:clrMapOvr>
    <a:masterClrMapping/>
  </p:clrMapOvr>
  <p:transition spd="slow">
    <p:wipe/>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装袋和提升方法是训练同质的子学习器，而投票（</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Voting</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）方法是将多个异质的子学习器预测结果综合输出。</a:t>
            </a: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在综合各个子学习器预测结果时，可根据需要采用少数服从多数的简单投票方法，或采用加权投票方法。加权投票方法的权重区分了子学习器的重要程度，权重之和一般设为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endPar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如果权重系数分别设为</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0.4</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和</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，可算出加权平均的概率如最后一行。最终输出的标签</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1</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a:t>
            </a:r>
          </a:p>
          <a:p>
            <a:pPr marL="0" indent="457200">
              <a:lnSpc>
                <a:spcPct val="150000"/>
              </a:lnSpc>
              <a:buNone/>
            </a:pP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4.5.3 </a:t>
            </a:r>
            <a:r>
              <a:rPr lang="zh-CN" altLang="en-US" sz="2800" b="1" dirty="0">
                <a:solidFill>
                  <a:srgbClr val="0070C0"/>
                </a:solidFill>
                <a:latin typeface="微软雅黑" panose="020B0503020204020204" pitchFamily="34" charset="-122"/>
                <a:ea typeface="微软雅黑" panose="020B0503020204020204" pitchFamily="34" charset="-122"/>
              </a:rPr>
              <a:t>投票方法及应用</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96</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9" name="表格 18"/>
          <p:cNvGraphicFramePr>
            <a:graphicFrameLocks noGrp="1"/>
          </p:cNvGraphicFramePr>
          <p:nvPr>
            <p:extLst>
              <p:ext uri="{D42A27DB-BD31-4B8C-83A1-F6EECF244321}">
                <p14:modId xmlns:p14="http://schemas.microsoft.com/office/powerpoint/2010/main" val="378232185"/>
              </p:ext>
            </p:extLst>
          </p:nvPr>
        </p:nvGraphicFramePr>
        <p:xfrm>
          <a:off x="1347598" y="3322072"/>
          <a:ext cx="6510822" cy="2061587"/>
        </p:xfrm>
        <a:graphic>
          <a:graphicData uri="http://schemas.openxmlformats.org/drawingml/2006/table">
            <a:tbl>
              <a:tblPr firstRow="1" firstCol="1" bandRow="1">
                <a:tableStyleId>{0E3FDE45-AF77-4B5C-9715-49D594BDF05E}</a:tableStyleId>
              </a:tblPr>
              <a:tblGrid>
                <a:gridCol w="2164306">
                  <a:extLst>
                    <a:ext uri="{9D8B030D-6E8A-4147-A177-3AD203B41FA5}">
                      <a16:colId xmlns:a16="http://schemas.microsoft.com/office/drawing/2014/main" val="20000"/>
                    </a:ext>
                  </a:extLst>
                </a:gridCol>
                <a:gridCol w="1381470">
                  <a:extLst>
                    <a:ext uri="{9D8B030D-6E8A-4147-A177-3AD203B41FA5}">
                      <a16:colId xmlns:a16="http://schemas.microsoft.com/office/drawing/2014/main" val="20001"/>
                    </a:ext>
                  </a:extLst>
                </a:gridCol>
                <a:gridCol w="970868">
                  <a:extLst>
                    <a:ext uri="{9D8B030D-6E8A-4147-A177-3AD203B41FA5}">
                      <a16:colId xmlns:a16="http://schemas.microsoft.com/office/drawing/2014/main" val="20002"/>
                    </a:ext>
                  </a:extLst>
                </a:gridCol>
                <a:gridCol w="1088548">
                  <a:extLst>
                    <a:ext uri="{9D8B030D-6E8A-4147-A177-3AD203B41FA5}">
                      <a16:colId xmlns:a16="http://schemas.microsoft.com/office/drawing/2014/main" val="20003"/>
                    </a:ext>
                  </a:extLst>
                </a:gridCol>
                <a:gridCol w="905630">
                  <a:extLst>
                    <a:ext uri="{9D8B030D-6E8A-4147-A177-3AD203B41FA5}">
                      <a16:colId xmlns:a16="http://schemas.microsoft.com/office/drawing/2014/main" val="20004"/>
                    </a:ext>
                  </a:extLst>
                </a:gridCol>
              </a:tblGrid>
              <a:tr h="402062">
                <a:tc>
                  <a:txBody>
                    <a:bodyPr/>
                    <a:lstStyle/>
                    <a:p>
                      <a:pPr algn="ctr">
                        <a:spcAft>
                          <a:spcPts val="0"/>
                        </a:spcAft>
                      </a:pPr>
                      <a:r>
                        <a:rPr lang="en-US" sz="2000" kern="100">
                          <a:effectLst/>
                          <a:latin typeface="楷体" panose="02010609060101010101" pitchFamily="49" charset="-122"/>
                          <a:ea typeface="楷体" panose="02010609060101010101" pitchFamily="49" charset="-122"/>
                        </a:rPr>
                        <a:t> </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zh-CN" sz="2000" kern="100">
                          <a:effectLst/>
                          <a:latin typeface="楷体" panose="02010609060101010101" pitchFamily="49" charset="-122"/>
                          <a:ea typeface="楷体" panose="02010609060101010101" pitchFamily="49" charset="-122"/>
                        </a:rPr>
                        <a:t>权重系数</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zh-CN" sz="2000" kern="100">
                          <a:effectLst/>
                          <a:latin typeface="楷体" panose="02010609060101010101" pitchFamily="49" charset="-122"/>
                          <a:ea typeface="楷体" panose="02010609060101010101" pitchFamily="49" charset="-122"/>
                        </a:rPr>
                        <a:t>标签</a:t>
                      </a:r>
                      <a:r>
                        <a:rPr lang="en-US" sz="2000" kern="100">
                          <a:effectLst/>
                          <a:latin typeface="楷体" panose="02010609060101010101" pitchFamily="49" charset="-122"/>
                          <a:ea typeface="楷体" panose="02010609060101010101" pitchFamily="49" charset="-122"/>
                        </a:rPr>
                        <a:t>1</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zh-CN" sz="2000" kern="100">
                          <a:effectLst/>
                          <a:latin typeface="楷体" panose="02010609060101010101" pitchFamily="49" charset="-122"/>
                          <a:ea typeface="楷体" panose="02010609060101010101" pitchFamily="49" charset="-122"/>
                        </a:rPr>
                        <a:t>标签</a:t>
                      </a:r>
                      <a:r>
                        <a:rPr lang="en-US" sz="2000" kern="100">
                          <a:effectLst/>
                          <a:latin typeface="楷体" panose="02010609060101010101" pitchFamily="49" charset="-122"/>
                          <a:ea typeface="楷体" panose="02010609060101010101" pitchFamily="49" charset="-122"/>
                        </a:rPr>
                        <a:t>2</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zh-CN" sz="2000" kern="100">
                          <a:effectLst/>
                          <a:latin typeface="楷体" panose="02010609060101010101" pitchFamily="49" charset="-122"/>
                          <a:ea typeface="楷体" panose="02010609060101010101" pitchFamily="49" charset="-122"/>
                        </a:rPr>
                        <a:t>标签</a:t>
                      </a:r>
                      <a:r>
                        <a:rPr lang="en-US" sz="2000" kern="100">
                          <a:effectLst/>
                          <a:latin typeface="楷体" panose="02010609060101010101" pitchFamily="49" charset="-122"/>
                          <a:ea typeface="楷体" panose="02010609060101010101" pitchFamily="49" charset="-122"/>
                        </a:rPr>
                        <a:t>3</a:t>
                      </a:r>
                      <a:endParaRPr lang="zh-CN" sz="2800" kern="100">
                        <a:effectLst/>
                        <a:latin typeface="楷体" panose="02010609060101010101" pitchFamily="49" charset="-122"/>
                        <a:ea typeface="楷体" panose="02010609060101010101" pitchFamily="49" charset="-122"/>
                      </a:endParaRPr>
                    </a:p>
                  </a:txBody>
                  <a:tcPr marL="68580" marR="68580" marT="0" marB="0" anchor="ctr"/>
                </a:tc>
                <a:extLst>
                  <a:ext uri="{0D108BD9-81ED-4DB2-BD59-A6C34878D82A}">
                    <a16:rowId xmlns:a16="http://schemas.microsoft.com/office/drawing/2014/main" val="10000"/>
                  </a:ext>
                </a:extLst>
              </a:tr>
              <a:tr h="402062">
                <a:tc>
                  <a:txBody>
                    <a:bodyPr/>
                    <a:lstStyle/>
                    <a:p>
                      <a:pPr algn="ctr">
                        <a:spcAft>
                          <a:spcPts val="0"/>
                        </a:spcAft>
                      </a:pPr>
                      <a:r>
                        <a:rPr lang="zh-CN" sz="2000" kern="100">
                          <a:effectLst/>
                          <a:latin typeface="楷体" panose="02010609060101010101" pitchFamily="49" charset="-122"/>
                          <a:ea typeface="楷体" panose="02010609060101010101" pitchFamily="49" charset="-122"/>
                        </a:rPr>
                        <a:t>子学习器</a:t>
                      </a:r>
                      <a:r>
                        <a:rPr lang="en-US" sz="2000" kern="100">
                          <a:effectLst/>
                          <a:latin typeface="楷体" panose="02010609060101010101" pitchFamily="49" charset="-122"/>
                          <a:ea typeface="楷体" panose="02010609060101010101" pitchFamily="49" charset="-122"/>
                        </a:rPr>
                        <a:t>1</a:t>
                      </a:r>
                      <a:r>
                        <a:rPr lang="zh-CN" sz="2000" kern="100">
                          <a:effectLst/>
                          <a:latin typeface="楷体" panose="02010609060101010101" pitchFamily="49" charset="-122"/>
                          <a:ea typeface="楷体" panose="02010609060101010101" pitchFamily="49" charset="-122"/>
                        </a:rPr>
                        <a:t>输出</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0.1</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0.3</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0.3</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0.4</a:t>
                      </a:r>
                      <a:endParaRPr lang="zh-CN" sz="2800" kern="100">
                        <a:effectLst/>
                        <a:latin typeface="楷体" panose="02010609060101010101" pitchFamily="49" charset="-122"/>
                        <a:ea typeface="楷体" panose="02010609060101010101" pitchFamily="49" charset="-122"/>
                      </a:endParaRPr>
                    </a:p>
                  </a:txBody>
                  <a:tcPr marL="68580" marR="68580" marT="0" marB="0" anchor="ctr"/>
                </a:tc>
                <a:extLst>
                  <a:ext uri="{0D108BD9-81ED-4DB2-BD59-A6C34878D82A}">
                    <a16:rowId xmlns:a16="http://schemas.microsoft.com/office/drawing/2014/main" val="10001"/>
                  </a:ext>
                </a:extLst>
              </a:tr>
              <a:tr h="402062">
                <a:tc>
                  <a:txBody>
                    <a:bodyPr/>
                    <a:lstStyle/>
                    <a:p>
                      <a:pPr algn="ctr">
                        <a:spcAft>
                          <a:spcPts val="0"/>
                        </a:spcAft>
                      </a:pPr>
                      <a:r>
                        <a:rPr lang="zh-CN" sz="2000" kern="100">
                          <a:effectLst/>
                          <a:latin typeface="楷体" panose="02010609060101010101" pitchFamily="49" charset="-122"/>
                          <a:ea typeface="楷体" panose="02010609060101010101" pitchFamily="49" charset="-122"/>
                        </a:rPr>
                        <a:t>子学习器</a:t>
                      </a:r>
                      <a:r>
                        <a:rPr lang="en-US" sz="2000" kern="100">
                          <a:effectLst/>
                          <a:latin typeface="楷体" panose="02010609060101010101" pitchFamily="49" charset="-122"/>
                          <a:ea typeface="楷体" panose="02010609060101010101" pitchFamily="49" charset="-122"/>
                        </a:rPr>
                        <a:t>2</a:t>
                      </a:r>
                      <a:r>
                        <a:rPr lang="zh-CN" sz="2000" kern="100">
                          <a:effectLst/>
                          <a:latin typeface="楷体" panose="02010609060101010101" pitchFamily="49" charset="-122"/>
                          <a:ea typeface="楷体" panose="02010609060101010101" pitchFamily="49" charset="-122"/>
                        </a:rPr>
                        <a:t>输出</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0.4</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0.7</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0.2</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0.1</a:t>
                      </a:r>
                      <a:endParaRPr lang="zh-CN" sz="2800" kern="100">
                        <a:effectLst/>
                        <a:latin typeface="楷体" panose="02010609060101010101" pitchFamily="49" charset="-122"/>
                        <a:ea typeface="楷体" panose="02010609060101010101" pitchFamily="49" charset="-122"/>
                      </a:endParaRPr>
                    </a:p>
                  </a:txBody>
                  <a:tcPr marL="68580" marR="68580" marT="0" marB="0" anchor="ctr"/>
                </a:tc>
                <a:extLst>
                  <a:ext uri="{0D108BD9-81ED-4DB2-BD59-A6C34878D82A}">
                    <a16:rowId xmlns:a16="http://schemas.microsoft.com/office/drawing/2014/main" val="10002"/>
                  </a:ext>
                </a:extLst>
              </a:tr>
              <a:tr h="402062">
                <a:tc>
                  <a:txBody>
                    <a:bodyPr/>
                    <a:lstStyle/>
                    <a:p>
                      <a:pPr algn="ctr">
                        <a:spcAft>
                          <a:spcPts val="0"/>
                        </a:spcAft>
                      </a:pPr>
                      <a:r>
                        <a:rPr lang="zh-CN" sz="2000" kern="100">
                          <a:effectLst/>
                          <a:latin typeface="楷体" panose="02010609060101010101" pitchFamily="49" charset="-122"/>
                          <a:ea typeface="楷体" panose="02010609060101010101" pitchFamily="49" charset="-122"/>
                        </a:rPr>
                        <a:t>子学习器</a:t>
                      </a:r>
                      <a:r>
                        <a:rPr lang="en-US" sz="2000" kern="100">
                          <a:effectLst/>
                          <a:latin typeface="楷体" panose="02010609060101010101" pitchFamily="49" charset="-122"/>
                          <a:ea typeface="楷体" panose="02010609060101010101" pitchFamily="49" charset="-122"/>
                        </a:rPr>
                        <a:t>3</a:t>
                      </a:r>
                      <a:r>
                        <a:rPr lang="zh-CN" sz="2000" kern="100">
                          <a:effectLst/>
                          <a:latin typeface="楷体" panose="02010609060101010101" pitchFamily="49" charset="-122"/>
                          <a:ea typeface="楷体" panose="02010609060101010101" pitchFamily="49" charset="-122"/>
                        </a:rPr>
                        <a:t>输出</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0.5</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0.4</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0.5</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0.1</a:t>
                      </a:r>
                      <a:endParaRPr lang="zh-CN" sz="2800" kern="100">
                        <a:effectLst/>
                        <a:latin typeface="楷体" panose="02010609060101010101" pitchFamily="49" charset="-122"/>
                        <a:ea typeface="楷体" panose="02010609060101010101" pitchFamily="49" charset="-122"/>
                      </a:endParaRPr>
                    </a:p>
                  </a:txBody>
                  <a:tcPr marL="68580" marR="68580" marT="0" marB="0" anchor="ctr"/>
                </a:tc>
                <a:extLst>
                  <a:ext uri="{0D108BD9-81ED-4DB2-BD59-A6C34878D82A}">
                    <a16:rowId xmlns:a16="http://schemas.microsoft.com/office/drawing/2014/main" val="10003"/>
                  </a:ext>
                </a:extLst>
              </a:tr>
              <a:tr h="453339">
                <a:tc>
                  <a:txBody>
                    <a:bodyPr/>
                    <a:lstStyle/>
                    <a:p>
                      <a:pPr algn="ctr">
                        <a:spcAft>
                          <a:spcPts val="0"/>
                        </a:spcAft>
                      </a:pPr>
                      <a:r>
                        <a:rPr lang="zh-CN" sz="2000" kern="100">
                          <a:effectLst/>
                          <a:latin typeface="楷体" panose="02010609060101010101" pitchFamily="49" charset="-122"/>
                          <a:ea typeface="楷体" panose="02010609060101010101" pitchFamily="49" charset="-122"/>
                        </a:rPr>
                        <a:t>加权平均输出</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 </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0.51</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a:effectLst/>
                          <a:latin typeface="楷体" panose="02010609060101010101" pitchFamily="49" charset="-122"/>
                          <a:ea typeface="楷体" panose="02010609060101010101" pitchFamily="49" charset="-122"/>
                        </a:rPr>
                        <a:t>0.36</a:t>
                      </a:r>
                      <a:endParaRPr lang="zh-CN" sz="2800" kern="100">
                        <a:effectLst/>
                        <a:latin typeface="楷体" panose="02010609060101010101" pitchFamily="49" charset="-122"/>
                        <a:ea typeface="楷体" panose="02010609060101010101" pitchFamily="49" charset="-122"/>
                      </a:endParaRPr>
                    </a:p>
                  </a:txBody>
                  <a:tcPr marL="68580" marR="68580" marT="0" marB="0" anchor="ctr"/>
                </a:tc>
                <a:tc>
                  <a:txBody>
                    <a:bodyPr/>
                    <a:lstStyle/>
                    <a:p>
                      <a:pPr algn="ctr">
                        <a:spcAft>
                          <a:spcPts val="0"/>
                        </a:spcAft>
                      </a:pPr>
                      <a:r>
                        <a:rPr lang="en-US" sz="2000" kern="100" dirty="0">
                          <a:effectLst/>
                          <a:latin typeface="楷体" panose="02010609060101010101" pitchFamily="49" charset="-122"/>
                          <a:ea typeface="楷体" panose="02010609060101010101" pitchFamily="49" charset="-122"/>
                        </a:rPr>
                        <a:t>0.13</a:t>
                      </a:r>
                      <a:endParaRPr lang="zh-CN" sz="2800" kern="100" dirty="0">
                        <a:effectLst/>
                        <a:latin typeface="楷体" panose="02010609060101010101" pitchFamily="49" charset="-122"/>
                        <a:ea typeface="楷体" panose="02010609060101010101" pitchFamily="49" charset="-122"/>
                      </a:endParaRPr>
                    </a:p>
                  </a:txBody>
                  <a:tcPr marL="68580" marR="68580" marT="0" marB="0"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8942805"/>
      </p:ext>
    </p:extLst>
  </p:cSld>
  <p:clrMapOvr>
    <a:masterClrMapping/>
  </p:clrMapOvr>
  <p:transition spd="slow">
    <p:wipe/>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欠采样法</a:t>
            </a:r>
            <a:endParaRPr lang="en-US" altLang="zh-CN" sz="26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欠采样直接对训练集里的过多样本去掉一部分，使得正负类样本数量接近。欠采样会丢失信息，因此，常采用将多的那类样本切分为若干个集合，每个集合与少的那类样本组成一个训练样本集，供一个子学习器学习，然后，对各子学习器的预测进行投票得到最终输出。</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4.5.4 </a:t>
            </a:r>
            <a:r>
              <a:rPr lang="zh-CN" altLang="en-US" sz="2800" b="1" dirty="0">
                <a:solidFill>
                  <a:srgbClr val="0070C0"/>
                </a:solidFill>
                <a:latin typeface="微软雅黑" panose="020B0503020204020204" pitchFamily="34" charset="-122"/>
                <a:ea typeface="微软雅黑" panose="020B0503020204020204" pitchFamily="34" charset="-122"/>
              </a:rPr>
              <a:t>类别不平衡问题</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97</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815277870"/>
      </p:ext>
    </p:extLst>
  </p:cSld>
  <p:clrMapOvr>
    <a:masterClrMapping/>
  </p:clrMapOvr>
  <p:transition spd="slow">
    <p:wipe/>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过采样法</a:t>
            </a:r>
            <a:endParaRPr lang="en-US" altLang="zh-CN" sz="26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过采样是对过少类别的样本再增加一些。增加样本的方法有简单重复复制和插值等。插值也是拟合的一种方法，实际上并不带来新信息。采用过采样方法时，要特别慎重，防止出现过拟合现象。</a:t>
            </a:r>
          </a:p>
        </p:txBody>
      </p:sp>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4.5.4 </a:t>
            </a:r>
            <a:r>
              <a:rPr lang="zh-CN" altLang="en-US" sz="2800" b="1" dirty="0">
                <a:solidFill>
                  <a:srgbClr val="0070C0"/>
                </a:solidFill>
                <a:latin typeface="微软雅黑" panose="020B0503020204020204" pitchFamily="34" charset="-122"/>
                <a:ea typeface="微软雅黑" panose="020B0503020204020204" pitchFamily="34" charset="-122"/>
              </a:rPr>
              <a:t>类别不平衡问题</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98</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073418740"/>
      </p:ext>
    </p:extLst>
  </p:cSld>
  <p:clrMapOvr>
    <a:masterClrMapping/>
  </p:clrMapOvr>
  <p:transition spd="slow">
    <p:wipe/>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 name="Content Placeholder 2"/>
              <p:cNvSpPr txBox="1"/>
              <p:nvPr/>
            </p:nvSpPr>
            <p:spPr>
              <a:xfrm>
                <a:off x="411481" y="681693"/>
                <a:ext cx="8330184" cy="5773971"/>
              </a:xfrm>
              <a:prstGeom prst="rect">
                <a:avLst/>
              </a:prstGeom>
            </p:spPr>
            <p:txBody>
              <a:bodyPr vert="horz" lIns="91392" tIns="45696" rIns="91392" bIns="45696"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600" b="1" dirty="0">
                    <a:solidFill>
                      <a:srgbClr val="0070C0"/>
                    </a:solidFill>
                    <a:latin typeface="Arial" panose="020B0604020202020204" pitchFamily="34" charset="0"/>
                    <a:ea typeface="微软雅黑" panose="020B0503020204020204" pitchFamily="34" charset="-122"/>
                    <a:cs typeface="Arial" panose="020B0604020202020204" pitchFamily="34" charset="0"/>
                  </a:rPr>
                  <a:t>阈值移动法</a:t>
                </a:r>
                <a:endParaRPr lang="en-US" altLang="zh-CN" sz="26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a:p>
                <a:pPr marL="0" indent="457200">
                  <a:lnSpc>
                    <a:spcPct val="150000"/>
                  </a:lnSpc>
                  <a:buNone/>
                </a:pP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在</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逻辑回归模型</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示</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例</a:t>
                </a:r>
                <a:r>
                  <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中</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，是以</a:t>
                </a:r>
                <a:r>
                  <a:rPr lang="en-US"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0.5</a:t>
                </a:r>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作为正负样本概率值的分界线。但是，在真实的样本空间中，正例和负例出现的概率未必是相等的，因此这个设定未必是合理的。假设训练样本集是真实样本总体的无偏采样，设</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up>
                    </m:sSup>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表示正样本数目，</a:t>
                </a:r>
                <a14:m>
                  <m:oMath xmlns:m="http://schemas.openxmlformats.org/officeDocument/2006/math">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up>
                    </m:sSup>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表示负样本数目，那么抽中正样本的概率应该是</a:t>
                </a:r>
                <a14:m>
                  <m:oMath xmlns:m="http://schemas.openxmlformats.org/officeDocument/2006/math">
                    <m:f>
                      <m:f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fPr>
                      <m:num>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up>
                        </m:sSup>
                      </m:num>
                      <m:den>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up>
                        </m:s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Sup>
                          <m:sSupPr>
                            <m:ctrlPr>
                              <a:rPr lang="zh-CN" altLang="zh-CN" sz="2200" i="1">
                                <a:solidFill>
                                  <a:prstClr val="black">
                                    <a:lumMod val="85000"/>
                                    <a:lumOff val="15000"/>
                                  </a:prstClr>
                                </a:solidFill>
                                <a:latin typeface="Cambria Math" panose="02040503050406030204" pitchFamily="18" charset="0"/>
                                <a:ea typeface="微软雅黑" panose="020B0503020204020204" pitchFamily="34" charset="-122"/>
                                <a:cs typeface="Arial" panose="020B0604020202020204" pitchFamily="34" charset="0"/>
                              </a:rPr>
                            </m:ctrlPr>
                          </m:sSupPr>
                          <m:e>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𝑚</m:t>
                            </m:r>
                          </m:e>
                          <m:sup>
                            <m:r>
                              <a:rPr lang="en-US" altLang="zh-CN" sz="2200">
                                <a:solidFill>
                                  <a:prstClr val="black">
                                    <a:lumMod val="85000"/>
                                    <a:lumOff val="15000"/>
                                  </a:prstClr>
                                </a:solidFill>
                                <a:latin typeface="Cambria Math"/>
                                <a:ea typeface="微软雅黑" panose="020B0503020204020204" pitchFamily="34" charset="-122"/>
                                <a:cs typeface="Arial" panose="020B0604020202020204" pitchFamily="34" charset="0"/>
                              </a:rPr>
                              <m:t>−</m:t>
                            </m:r>
                          </m:sup>
                        </m:sSup>
                      </m:den>
                    </m:f>
                  </m:oMath>
                </a14:m>
                <a:r>
                  <a:rPr lang="zh-CN" altLang="zh-CN"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。所以，当模型预测的概率高于该观测概率就应判为正样本，否则为负样本。这实际上是将阈值进行了移动。</a:t>
                </a:r>
                <a:endParaRPr lang="zh-CN" altLang="en-US" sz="22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mc:Choice>
        <mc:Fallback xmlns="">
          <p:sp>
            <p:nvSpPr>
              <p:cNvPr id="20" name="Content Placeholder 2"/>
              <p:cNvSpPr txBox="1">
                <a:spLocks noRot="1" noChangeAspect="1" noMove="1" noResize="1" noEditPoints="1" noAdjustHandles="1" noChangeArrowheads="1" noChangeShapeType="1" noTextEdit="1"/>
              </p:cNvSpPr>
              <p:nvPr/>
            </p:nvSpPr>
            <p:spPr>
              <a:xfrm>
                <a:off x="411481" y="681693"/>
                <a:ext cx="8330184" cy="5773971"/>
              </a:xfrm>
              <a:prstGeom prst="rect">
                <a:avLst/>
              </a:prstGeom>
              <a:blipFill rotWithShape="1">
                <a:blip r:embed="rId3"/>
                <a:stretch>
                  <a:fillRect l="-1318" r="-3880"/>
                </a:stretch>
              </a:blipFill>
            </p:spPr>
            <p:txBody>
              <a:bodyPr/>
              <a:lstStyle/>
              <a:p>
                <a:r>
                  <a:rPr lang="zh-CN" altLang="en-US">
                    <a:noFill/>
                  </a:rPr>
                  <a:t> </a:t>
                </a:r>
              </a:p>
            </p:txBody>
          </p:sp>
        </mc:Fallback>
      </mc:AlternateContent>
      <p:sp>
        <p:nvSpPr>
          <p:cNvPr id="41" name="文本框 2"/>
          <p:cNvSpPr txBox="1"/>
          <p:nvPr/>
        </p:nvSpPr>
        <p:spPr>
          <a:xfrm>
            <a:off x="0" y="158473"/>
            <a:ext cx="9144000" cy="523220"/>
          </a:xfrm>
          <a:prstGeom prst="rect">
            <a:avLst/>
          </a:prstGeom>
          <a:noFill/>
        </p:spPr>
        <p:txBody>
          <a:bodyPr wrap="square" rtlCol="0">
            <a:spAutoFit/>
          </a:bodyPr>
          <a:lstStyle/>
          <a:p>
            <a:pPr algn="ctr" defTabSz="1218565"/>
            <a:r>
              <a:rPr lang="en-US" altLang="zh-CN" sz="2800" b="1" dirty="0">
                <a:solidFill>
                  <a:srgbClr val="0070C0"/>
                </a:solidFill>
                <a:latin typeface="微软雅黑" panose="020B0503020204020204" pitchFamily="34" charset="-122"/>
                <a:ea typeface="微软雅黑" panose="020B0503020204020204" pitchFamily="34" charset="-122"/>
              </a:rPr>
              <a:t>4.5.4 </a:t>
            </a:r>
            <a:r>
              <a:rPr lang="zh-CN" altLang="en-US" sz="2800" b="1" dirty="0">
                <a:solidFill>
                  <a:srgbClr val="0070C0"/>
                </a:solidFill>
                <a:latin typeface="微软雅黑" panose="020B0503020204020204" pitchFamily="34" charset="-122"/>
                <a:ea typeface="微软雅黑" panose="020B0503020204020204" pitchFamily="34" charset="-122"/>
              </a:rPr>
              <a:t>类别不平衡问题</a:t>
            </a:r>
          </a:p>
        </p:txBody>
      </p:sp>
      <p:sp>
        <p:nvSpPr>
          <p:cNvPr id="4" name="灯片编号占位符 1"/>
          <p:cNvSpPr txBox="1">
            <a:spLocks/>
          </p:cNvSpPr>
          <p:nvPr/>
        </p:nvSpPr>
        <p:spPr>
          <a:xfrm>
            <a:off x="6791621" y="6464141"/>
            <a:ext cx="2133600"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1BEBC7A-FD02-486B-81B5-A845787C689C}" type="slidenum">
              <a:rPr lang="zh-CN" altLang="en-US" sz="1600" smtClean="0"/>
              <a:pPr algn="r"/>
              <a:t>99</a:t>
            </a:fld>
            <a:endParaRPr lang="zh-CN" altLang="en-US" sz="16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681187360"/>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蓝色简约年度工作总结述职报告商务动态PPT模板35"/>
</p:tagLst>
</file>

<file path=ppt/tags/tag2.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6"/>
  <p:tag name="KSO_WM_TEMPLATE_SCENE_ID" val="1"/>
  <p:tag name="KSO_WM_TEMPLATE_JOB_ID" val="6"/>
  <p:tag name="KSO_WM_TEMPLATE_TOPIC_DEFAULT" val="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07">
      <a:dk1>
        <a:sysClr val="windowText" lastClr="000000"/>
      </a:dk1>
      <a:lt1>
        <a:sysClr val="window" lastClr="FFFFFF"/>
      </a:lt1>
      <a:dk2>
        <a:srgbClr val="1F497D"/>
      </a:dk2>
      <a:lt2>
        <a:srgbClr val="EEECE1"/>
      </a:lt2>
      <a:accent1>
        <a:srgbClr val="0070C0"/>
      </a:accent1>
      <a:accent2>
        <a:srgbClr val="FFC000"/>
      </a:accent2>
      <a:accent3>
        <a:srgbClr val="BFBFBF"/>
      </a:accent3>
      <a:accent4>
        <a:srgbClr val="BFBFBF"/>
      </a:accent4>
      <a:accent5>
        <a:srgbClr val="BFBFBF"/>
      </a:accent5>
      <a:accent6>
        <a:srgbClr val="BFBFBF"/>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30089</TotalTime>
  <Words>9413</Words>
  <Application>Microsoft Office PowerPoint</Application>
  <PresentationFormat>全屏显示(4:3)</PresentationFormat>
  <Paragraphs>821</Paragraphs>
  <Slides>100</Slides>
  <Notes>100</Notes>
  <HiddenSlides>0</HiddenSlides>
  <MMClips>0</MMClips>
  <ScaleCrop>false</ScaleCrop>
  <HeadingPairs>
    <vt:vector size="8" baseType="variant">
      <vt:variant>
        <vt:lpstr>已用的字体</vt:lpstr>
      </vt:variant>
      <vt:variant>
        <vt:i4>10</vt:i4>
      </vt:variant>
      <vt:variant>
        <vt:lpstr>主题</vt:lpstr>
      </vt:variant>
      <vt:variant>
        <vt:i4>2</vt:i4>
      </vt:variant>
      <vt:variant>
        <vt:lpstr>嵌入 OLE 服务器</vt:lpstr>
      </vt:variant>
      <vt:variant>
        <vt:i4>2</vt:i4>
      </vt:variant>
      <vt:variant>
        <vt:lpstr>幻灯片标题</vt:lpstr>
      </vt:variant>
      <vt:variant>
        <vt:i4>100</vt:i4>
      </vt:variant>
    </vt:vector>
  </HeadingPairs>
  <TitlesOfParts>
    <vt:vector size="114" baseType="lpstr">
      <vt:lpstr>等线</vt:lpstr>
      <vt:lpstr>等线 Light</vt:lpstr>
      <vt:lpstr>楷体</vt:lpstr>
      <vt:lpstr>微软雅黑</vt:lpstr>
      <vt:lpstr>Arial</vt:lpstr>
      <vt:lpstr>Calibri</vt:lpstr>
      <vt:lpstr>Cambria Math</vt:lpstr>
      <vt:lpstr>Eras Bold ITC</vt:lpstr>
      <vt:lpstr>Times New Roman</vt:lpstr>
      <vt:lpstr>Wingdings</vt:lpstr>
      <vt:lpstr>Office 主题​​</vt:lpstr>
      <vt:lpstr>1_Office 主题​​</vt:lpstr>
      <vt:lpstr>Visio</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蓝色简约年度工作总结述职报告商务动态PPT模板35</dc:title>
  <dc:creator>WangHJ</dc:creator>
  <cp:lastModifiedBy>zhilei chen</cp:lastModifiedBy>
  <cp:revision>244</cp:revision>
  <dcterms:created xsi:type="dcterms:W3CDTF">2017-02-15T16:34:00Z</dcterms:created>
  <dcterms:modified xsi:type="dcterms:W3CDTF">2024-06-19T02:51:30Z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2</vt:lpwstr>
  </property>
  <property fmtid="{D5CDD505-2E9C-101B-9397-08002B2CF9AE}" pid="3" name="KSOProductBuildVer">
    <vt:lpwstr>2052-10.1.0.7521</vt:lpwstr>
  </property>
</Properties>
</file>

<file path=docProps/thumbnail.jpeg>
</file>